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handoutMasterIdLst>
    <p:handoutMasterId r:id="rId10"/>
  </p:handoutMasterIdLst>
  <p:sldIdLst>
    <p:sldId id="262" r:id="rId2"/>
    <p:sldId id="288" r:id="rId3"/>
    <p:sldId id="282" r:id="rId4"/>
    <p:sldId id="275" r:id="rId5"/>
    <p:sldId id="287" r:id="rId6"/>
    <p:sldId id="286" r:id="rId7"/>
    <p:sldId id="280" r:id="rId8"/>
  </p:sldIdLst>
  <p:sldSz cx="9144000" cy="5143500" type="screen16x9"/>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010000"/>
    <a:srgbClr val="BF8F41"/>
    <a:srgbClr val="C8102E"/>
    <a:srgbClr val="CE1126"/>
    <a:srgbClr val="ACA39A"/>
    <a:srgbClr val="F1BE48"/>
    <a:srgbClr val="7A6E67"/>
    <a:srgbClr val="6E6259"/>
    <a:srgbClr val="F2B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291E36-19BD-4CC2-BE16-C5C474ECA762}" v="165" dt="2024-10-30T13:40:58.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71" autoAdjust="0"/>
    <p:restoredTop sz="91109" autoAdjust="0"/>
  </p:normalViewPr>
  <p:slideViewPr>
    <p:cSldViewPr>
      <p:cViewPr varScale="1">
        <p:scale>
          <a:sx n="148" d="100"/>
          <a:sy n="148" d="100"/>
        </p:scale>
        <p:origin x="132" y="198"/>
      </p:cViewPr>
      <p:guideLst>
        <p:guide orient="horz" pos="2160"/>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buye, Usamah [GENGM]" userId="b1c4acab-cfda-47b6-9435-6319fd0c3e9e" providerId="ADAL" clId="{DC291E36-19BD-4CC2-BE16-C5C474ECA762}"/>
    <pc:docChg chg="undo custSel delSld modSld">
      <pc:chgData name="Kabuye, Usamah [GENGM]" userId="b1c4acab-cfda-47b6-9435-6319fd0c3e9e" providerId="ADAL" clId="{DC291E36-19BD-4CC2-BE16-C5C474ECA762}" dt="2024-10-30T13:41:07.116" v="249" actId="14100"/>
      <pc:docMkLst>
        <pc:docMk/>
      </pc:docMkLst>
      <pc:sldChg chg="del">
        <pc:chgData name="Kabuye, Usamah [GENGM]" userId="b1c4acab-cfda-47b6-9435-6319fd0c3e9e" providerId="ADAL" clId="{DC291E36-19BD-4CC2-BE16-C5C474ECA762}" dt="2024-10-28T17:36:43.667" v="63" actId="2696"/>
        <pc:sldMkLst>
          <pc:docMk/>
          <pc:sldMk cId="4127045939" sldId="273"/>
        </pc:sldMkLst>
      </pc:sldChg>
      <pc:sldChg chg="addSp modSp mod modAnim">
        <pc:chgData name="Kabuye, Usamah [GENGM]" userId="b1c4acab-cfda-47b6-9435-6319fd0c3e9e" providerId="ADAL" clId="{DC291E36-19BD-4CC2-BE16-C5C474ECA762}" dt="2024-10-30T06:39:01.822" v="200"/>
        <pc:sldMkLst>
          <pc:docMk/>
          <pc:sldMk cId="1626572502" sldId="275"/>
        </pc:sldMkLst>
        <pc:spChg chg="mod">
          <ac:chgData name="Kabuye, Usamah [GENGM]" userId="b1c4acab-cfda-47b6-9435-6319fd0c3e9e" providerId="ADAL" clId="{DC291E36-19BD-4CC2-BE16-C5C474ECA762}" dt="2024-10-28T17:40:13.559" v="65" actId="13926"/>
          <ac:spMkLst>
            <pc:docMk/>
            <pc:sldMk cId="1626572502" sldId="275"/>
            <ac:spMk id="3" creationId="{E6714EAE-E217-5C1D-D696-5175A09BB560}"/>
          </ac:spMkLst>
        </pc:spChg>
        <pc:spChg chg="mod">
          <ac:chgData name="Kabuye, Usamah [GENGM]" userId="b1c4acab-cfda-47b6-9435-6319fd0c3e9e" providerId="ADAL" clId="{DC291E36-19BD-4CC2-BE16-C5C474ECA762}" dt="2024-10-30T06:21:39.970" v="166" actId="1076"/>
          <ac:spMkLst>
            <pc:docMk/>
            <pc:sldMk cId="1626572502" sldId="275"/>
            <ac:spMk id="11" creationId="{00000000-0000-0000-0000-000000000000}"/>
          </ac:spMkLst>
        </pc:spChg>
        <pc:picChg chg="add mod">
          <ac:chgData name="Kabuye, Usamah [GENGM]" userId="b1c4acab-cfda-47b6-9435-6319fd0c3e9e" providerId="ADAL" clId="{DC291E36-19BD-4CC2-BE16-C5C474ECA762}" dt="2024-10-30T06:31:38.058" v="187" actId="1076"/>
          <ac:picMkLst>
            <pc:docMk/>
            <pc:sldMk cId="1626572502" sldId="275"/>
            <ac:picMk id="5" creationId="{11DB225D-A61D-995A-19F0-AC138B5AEC7A}"/>
          </ac:picMkLst>
        </pc:picChg>
        <pc:picChg chg="mod">
          <ac:chgData name="Kabuye, Usamah [GENGM]" userId="b1c4acab-cfda-47b6-9435-6319fd0c3e9e" providerId="ADAL" clId="{DC291E36-19BD-4CC2-BE16-C5C474ECA762}" dt="2024-10-30T06:35:04.350" v="195" actId="1076"/>
          <ac:picMkLst>
            <pc:docMk/>
            <pc:sldMk cId="1626572502" sldId="275"/>
            <ac:picMk id="9" creationId="{BFD9FE95-F427-ADC1-2736-6792CA544320}"/>
          </ac:picMkLst>
        </pc:picChg>
      </pc:sldChg>
      <pc:sldChg chg="modSp mod modAnim">
        <pc:chgData name="Kabuye, Usamah [GENGM]" userId="b1c4acab-cfda-47b6-9435-6319fd0c3e9e" providerId="ADAL" clId="{DC291E36-19BD-4CC2-BE16-C5C474ECA762}" dt="2024-10-30T13:33:20.125" v="245" actId="1036"/>
        <pc:sldMkLst>
          <pc:docMk/>
          <pc:sldMk cId="2815494037" sldId="277"/>
        </pc:sldMkLst>
        <pc:spChg chg="mod">
          <ac:chgData name="Kabuye, Usamah [GENGM]" userId="b1c4acab-cfda-47b6-9435-6319fd0c3e9e" providerId="ADAL" clId="{DC291E36-19BD-4CC2-BE16-C5C474ECA762}" dt="2024-10-30T13:33:20.125" v="245" actId="1036"/>
          <ac:spMkLst>
            <pc:docMk/>
            <pc:sldMk cId="2815494037" sldId="277"/>
            <ac:spMk id="4" creationId="{B32E86F3-DF5D-817A-4B2B-ACB0523A35A9}"/>
          </ac:spMkLst>
        </pc:spChg>
      </pc:sldChg>
      <pc:sldChg chg="modSp mod modAnim">
        <pc:chgData name="Kabuye, Usamah [GENGM]" userId="b1c4acab-cfda-47b6-9435-6319fd0c3e9e" providerId="ADAL" clId="{DC291E36-19BD-4CC2-BE16-C5C474ECA762}" dt="2024-10-30T05:40:52.106" v="113"/>
        <pc:sldMkLst>
          <pc:docMk/>
          <pc:sldMk cId="2634095298" sldId="279"/>
        </pc:sldMkLst>
        <pc:spChg chg="mod">
          <ac:chgData name="Kabuye, Usamah [GENGM]" userId="b1c4acab-cfda-47b6-9435-6319fd0c3e9e" providerId="ADAL" clId="{DC291E36-19BD-4CC2-BE16-C5C474ECA762}" dt="2024-10-30T05:24:04.285" v="70" actId="1076"/>
          <ac:spMkLst>
            <pc:docMk/>
            <pc:sldMk cId="2634095298" sldId="279"/>
            <ac:spMk id="4" creationId="{4DB56A81-8FBD-9DB4-3FF9-D9F77E491D47}"/>
          </ac:spMkLst>
        </pc:spChg>
        <pc:spChg chg="mod">
          <ac:chgData name="Kabuye, Usamah [GENGM]" userId="b1c4acab-cfda-47b6-9435-6319fd0c3e9e" providerId="ADAL" clId="{DC291E36-19BD-4CC2-BE16-C5C474ECA762}" dt="2024-10-28T16:32:34.824" v="52" actId="1038"/>
          <ac:spMkLst>
            <pc:docMk/>
            <pc:sldMk cId="2634095298" sldId="279"/>
            <ac:spMk id="11" creationId="{00000000-0000-0000-0000-000000000000}"/>
          </ac:spMkLst>
        </pc:spChg>
        <pc:cxnChg chg="mod">
          <ac:chgData name="Kabuye, Usamah [GENGM]" userId="b1c4acab-cfda-47b6-9435-6319fd0c3e9e" providerId="ADAL" clId="{DC291E36-19BD-4CC2-BE16-C5C474ECA762}" dt="2024-10-28T16:32:20.783" v="46" actId="14100"/>
          <ac:cxnSpMkLst>
            <pc:docMk/>
            <pc:sldMk cId="2634095298" sldId="279"/>
            <ac:cxnSpMk id="12" creationId="{00000000-0000-0000-0000-000000000000}"/>
          </ac:cxnSpMkLst>
        </pc:cxnChg>
      </pc:sldChg>
      <pc:sldChg chg="addSp modSp mod">
        <pc:chgData name="Kabuye, Usamah [GENGM]" userId="b1c4acab-cfda-47b6-9435-6319fd0c3e9e" providerId="ADAL" clId="{DC291E36-19BD-4CC2-BE16-C5C474ECA762}" dt="2024-10-30T13:41:07.116" v="249" actId="14100"/>
        <pc:sldMkLst>
          <pc:docMk/>
          <pc:sldMk cId="1286832116" sldId="280"/>
        </pc:sldMkLst>
        <pc:spChg chg="mod">
          <ac:chgData name="Kabuye, Usamah [GENGM]" userId="b1c4acab-cfda-47b6-9435-6319fd0c3e9e" providerId="ADAL" clId="{DC291E36-19BD-4CC2-BE16-C5C474ECA762}" dt="2024-10-30T13:16:59.350" v="228" actId="12"/>
          <ac:spMkLst>
            <pc:docMk/>
            <pc:sldMk cId="1286832116" sldId="280"/>
            <ac:spMk id="3" creationId="{1CCD923F-823F-9EAB-29EB-FCBB87982A87}"/>
          </ac:spMkLst>
        </pc:spChg>
        <pc:picChg chg="mod">
          <ac:chgData name="Kabuye, Usamah [GENGM]" userId="b1c4acab-cfda-47b6-9435-6319fd0c3e9e" providerId="ADAL" clId="{DC291E36-19BD-4CC2-BE16-C5C474ECA762}" dt="2024-10-30T13:41:07.116" v="249" actId="14100"/>
          <ac:picMkLst>
            <pc:docMk/>
            <pc:sldMk cId="1286832116" sldId="280"/>
            <ac:picMk id="6" creationId="{18837401-4D36-6759-C4CA-B418B360B56C}"/>
          </ac:picMkLst>
        </pc:picChg>
        <pc:picChg chg="mod">
          <ac:chgData name="Kabuye, Usamah [GENGM]" userId="b1c4acab-cfda-47b6-9435-6319fd0c3e9e" providerId="ADAL" clId="{DC291E36-19BD-4CC2-BE16-C5C474ECA762}" dt="2024-10-30T13:40:48.522" v="247" actId="14100"/>
          <ac:picMkLst>
            <pc:docMk/>
            <pc:sldMk cId="1286832116" sldId="280"/>
            <ac:picMk id="7" creationId="{F5A4E34B-CDEE-5201-C244-11AD69F6ECB9}"/>
          </ac:picMkLst>
        </pc:picChg>
        <pc:picChg chg="add mod">
          <ac:chgData name="Kabuye, Usamah [GENGM]" userId="b1c4acab-cfda-47b6-9435-6319fd0c3e9e" providerId="ADAL" clId="{DC291E36-19BD-4CC2-BE16-C5C474ECA762}" dt="2024-10-28T16:36:17.933" v="62" actId="1076"/>
          <ac:picMkLst>
            <pc:docMk/>
            <pc:sldMk cId="1286832116" sldId="280"/>
            <ac:picMk id="9" creationId="{DE8D7F76-B7B0-79C7-AABE-FA3F8AE29D2D}"/>
          </ac:picMkLst>
        </pc:picChg>
        <pc:picChg chg="mod">
          <ac:chgData name="Kabuye, Usamah [GENGM]" userId="b1c4acab-cfda-47b6-9435-6319fd0c3e9e" providerId="ADAL" clId="{DC291E36-19BD-4CC2-BE16-C5C474ECA762}" dt="2024-10-30T13:40:58.341" v="248" actId="14100"/>
          <ac:picMkLst>
            <pc:docMk/>
            <pc:sldMk cId="1286832116" sldId="280"/>
            <ac:picMk id="1028" creationId="{1D5A7396-6076-1378-D13C-CC5FDE6886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B755A0C9-E830-1241-BEA3-6925DA004ECF}" type="datetimeFigureOut">
              <a:rPr lang="en-US" smtClean="0"/>
              <a:pPr/>
              <a:t>4/29/2025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20090241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6845082-6AF3-024B-A14D-C5AD8123919E}" type="datetimeFigureOut">
              <a:rPr lang="en-US" smtClean="0"/>
              <a:pPr/>
              <a:t>4/29/2025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4A6D18E-8B09-B24B-9169-4FC527B8D84F}" type="slidenum">
              <a:rPr lang="en-US" smtClean="0"/>
              <a:pPr/>
              <a:t>‹#›</a:t>
            </a:fld>
            <a:endParaRPr lang="en-US"/>
          </a:p>
        </p:txBody>
      </p:sp>
    </p:spTree>
    <p:extLst>
      <p:ext uri="{BB962C8B-B14F-4D97-AF65-F5344CB8AC3E}">
        <p14:creationId xmlns:p14="http://schemas.microsoft.com/office/powerpoint/2010/main" val="245779256"/>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A6D18E-8B09-B24B-9169-4FC527B8D84F}" type="slidenum">
              <a:rPr lang="en-US" smtClean="0"/>
              <a:pPr/>
              <a:t>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864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EFFDB-1759-35B2-C81D-007C963AF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737E2-2D46-5630-2195-1B65845BD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F87B8-D164-3FB5-268B-240E85908E0F}"/>
              </a:ext>
            </a:extLst>
          </p:cNvPr>
          <p:cNvSpPr>
            <a:spLocks noGrp="1"/>
          </p:cNvSpPr>
          <p:nvPr>
            <p:ph type="body" idx="1"/>
          </p:nvPr>
        </p:nvSpPr>
        <p:spPr/>
        <p:txBody>
          <a:bodyPr>
            <a:normAutofit fontScale="92500" lnSpcReduction="20000"/>
          </a:bodyPr>
          <a:lstStyle/>
          <a:p>
            <a:pPr marL="285750" indent="-285750" algn="just">
              <a:lnSpc>
                <a:spcPct val="150000"/>
              </a:lnSpc>
              <a:buFont typeface="Wingdings" panose="05000000000000000000" pitchFamily="2" charset="2"/>
              <a:buChar char="§"/>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Selection in most pig breeding programs is conducted in high-health nucleus herds, while pigs typically encounter multiple pathogens in commercial herds.</a:t>
            </a:r>
          </a:p>
          <a:p>
            <a:pPr marL="285750" indent="-285750" algn="just">
              <a:buFont typeface="Wingdings" panose="05000000000000000000" pitchFamily="2" charset="2"/>
              <a:buChar char="§"/>
            </a:pPr>
            <a:endParaRPr lang="en-US" sz="1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buFont typeface="Wingdings" panose="05000000000000000000" pitchFamily="2" charset="2"/>
              <a:buChar char="§"/>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Knowledge of genetic parameters of disease related traits of growing pigs under a polymicrobial disease challenge is still limited.</a:t>
            </a:r>
          </a:p>
          <a:p>
            <a:pPr marL="285750" indent="-285750" algn="just">
              <a:buFont typeface="Wingdings" panose="05000000000000000000" pitchFamily="2" charset="2"/>
              <a:buChar char="§"/>
            </a:pPr>
            <a:endParaRPr lang="en-US" sz="1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buFont typeface="Wingdings" panose="05000000000000000000" pitchFamily="2" charset="2"/>
              <a:buChar char="§"/>
            </a:pPr>
            <a:r>
              <a:rPr lang="en-US" sz="1200" dirty="0">
                <a:solidFill>
                  <a:srgbClr val="002060"/>
                </a:solidFill>
                <a:latin typeface="Arial" panose="020B0604020202020204" pitchFamily="34" charset="0"/>
                <a:cs typeface="Arial" panose="020B0604020202020204" pitchFamily="34" charset="0"/>
              </a:rPr>
              <a:t>Genetic parameters are key to animal breeding as they enable breeders to select animals with desirable traits to enhance performance, disease resilience and economic value over time.</a:t>
            </a:r>
            <a:endParaRPr lang="en-US" sz="1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endParaRPr lang="en-US" dirty="0"/>
          </a:p>
          <a:p>
            <a:r>
              <a:rPr lang="en-US" dirty="0"/>
              <a:t>Understanding genetic parameters is not just important—it is indispensable in animal breeding, serving as the cornerstone for any meaningful genetic improvement in traits that are vital for economic viability, animal health, and productivity.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1D35"/>
                </a:solidFill>
                <a:effectLst/>
                <a:latin typeface="Google Sans"/>
              </a:rPr>
              <a:t>Understanding genetic parameters like heritability, genetic correlations, and variance components is essential for effective animal breeding programs, as it allows breeders to strategically select animals with the most desirable genetic traits to improve production, health, and economic value across generations.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short, genetic parameters provide the roadmap for breeding programs, ensuring that decisions are not just intuitive but scientifically informed. That’s why they matter—and why we care.</a:t>
            </a:r>
          </a:p>
          <a:p>
            <a:endParaRPr lang="en-US" b="0" i="0" dirty="0">
              <a:solidFill>
                <a:srgbClr val="001D35"/>
              </a:solidFill>
              <a:effectLst/>
              <a:latin typeface="Google Sans"/>
            </a:endParaRPr>
          </a:p>
        </p:txBody>
      </p:sp>
      <p:sp>
        <p:nvSpPr>
          <p:cNvPr id="4" name="Slide Number Placeholder 3">
            <a:extLst>
              <a:ext uri="{FF2B5EF4-FFF2-40B4-BE49-F238E27FC236}">
                <a16:creationId xmlns:a16="http://schemas.microsoft.com/office/drawing/2014/main" id="{9AC6AC26-BEC0-1788-5534-833826727B68}"/>
              </a:ext>
            </a:extLst>
          </p:cNvPr>
          <p:cNvSpPr>
            <a:spLocks noGrp="1"/>
          </p:cNvSpPr>
          <p:nvPr>
            <p:ph type="sldNum" sz="quarter" idx="10"/>
          </p:nvPr>
        </p:nvSpPr>
        <p:spPr/>
        <p:txBody>
          <a:bodyPr/>
          <a:lstStyle/>
          <a:p>
            <a:fld id="{24A6D18E-8B09-B24B-9169-4FC527B8D84F}" type="slidenum">
              <a:rPr lang="en-US" smtClean="0"/>
              <a:pPr/>
              <a:t>3</a:t>
            </a:fld>
            <a:endParaRPr lang="en-US"/>
          </a:p>
        </p:txBody>
      </p:sp>
      <p:sp>
        <p:nvSpPr>
          <p:cNvPr id="5" name="Footer Placeholder 4">
            <a:extLst>
              <a:ext uri="{FF2B5EF4-FFF2-40B4-BE49-F238E27FC236}">
                <a16:creationId xmlns:a16="http://schemas.microsoft.com/office/drawing/2014/main" id="{91F0F95B-1B1D-5B3D-4DEE-A12B2A6430C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5249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following general model was </a:t>
            </a:r>
          </a:p>
          <a:p>
            <a:r>
              <a:rPr lang="en-US" dirty="0"/>
              <a:t>used in single-trait and bivariate analyses to estimate variance </a:t>
            </a:r>
          </a:p>
          <a:p>
            <a:r>
              <a:rPr lang="en-US" dirty="0"/>
              <a:t>components and genetic correlations:</a:t>
            </a:r>
          </a:p>
          <a:p>
            <a:r>
              <a:rPr lang="en-US" dirty="0" err="1"/>
              <a:t>yijklm</a:t>
            </a:r>
            <a:r>
              <a:rPr lang="en-US" dirty="0"/>
              <a:t> = </a:t>
            </a:r>
            <a:r>
              <a:rPr lang="en-US" dirty="0" err="1"/>
              <a:t>Batchi</a:t>
            </a:r>
            <a:r>
              <a:rPr lang="en-US" dirty="0"/>
              <a:t> + </a:t>
            </a:r>
            <a:r>
              <a:rPr lang="en-US" dirty="0" err="1"/>
              <a:t>Ageijklm</a:t>
            </a:r>
            <a:r>
              <a:rPr lang="en-US" dirty="0"/>
              <a:t> + </a:t>
            </a:r>
            <a:r>
              <a:rPr lang="en-US" dirty="0" err="1"/>
              <a:t>Penk</a:t>
            </a:r>
            <a:r>
              <a:rPr lang="en-US" dirty="0"/>
              <a:t> + </a:t>
            </a:r>
            <a:r>
              <a:rPr lang="en-US" dirty="0" err="1"/>
              <a:t>Sowijklm</a:t>
            </a:r>
            <a:r>
              <a:rPr lang="en-US" dirty="0"/>
              <a:t> + Pig(</a:t>
            </a:r>
            <a:r>
              <a:rPr lang="en-US" dirty="0" err="1"/>
              <a:t>grm</a:t>
            </a:r>
            <a:r>
              <a:rPr lang="en-US" dirty="0"/>
              <a:t>)</a:t>
            </a:r>
            <a:r>
              <a:rPr lang="en-US" dirty="0" err="1"/>
              <a:t>ijkl</a:t>
            </a:r>
            <a:r>
              <a:rPr lang="en-US" dirty="0"/>
              <a:t> + </a:t>
            </a:r>
            <a:r>
              <a:rPr lang="en-US" dirty="0" err="1"/>
              <a:t>eijklm</a:t>
            </a:r>
            <a:endParaRPr lang="en-US" dirty="0"/>
          </a:p>
          <a:p>
            <a:r>
              <a:rPr lang="en-US" dirty="0"/>
              <a:t>(5)</a:t>
            </a:r>
          </a:p>
          <a:p>
            <a:r>
              <a:rPr lang="en-US" dirty="0"/>
              <a:t>where </a:t>
            </a:r>
            <a:r>
              <a:rPr lang="en-US" dirty="0" err="1"/>
              <a:t>yijklm</a:t>
            </a:r>
            <a:r>
              <a:rPr lang="en-US" dirty="0"/>
              <a:t> is the trait phenotype; </a:t>
            </a:r>
            <a:r>
              <a:rPr lang="en-US" dirty="0" err="1"/>
              <a:t>Batchi</a:t>
            </a:r>
            <a:r>
              <a:rPr lang="en-US" dirty="0"/>
              <a:t> is a fixed batch effect </a:t>
            </a:r>
          </a:p>
          <a:p>
            <a:r>
              <a:rPr lang="en-US" dirty="0"/>
              <a:t>(</a:t>
            </a:r>
            <a:r>
              <a:rPr lang="en-US" dirty="0" err="1"/>
              <a:t>i</a:t>
            </a:r>
            <a:r>
              <a:rPr lang="en-US" dirty="0"/>
              <a:t> = 1, …, 66); </a:t>
            </a:r>
            <a:r>
              <a:rPr lang="en-US" dirty="0" err="1"/>
              <a:t>Ageijklm</a:t>
            </a:r>
            <a:r>
              <a:rPr lang="en-US" dirty="0"/>
              <a:t> is the covariate of age when the pig entered </a:t>
            </a:r>
          </a:p>
          <a:p>
            <a:r>
              <a:rPr lang="en-US" dirty="0"/>
              <a:t>the quarantine nursery; </a:t>
            </a:r>
            <a:r>
              <a:rPr lang="en-US" dirty="0" err="1"/>
              <a:t>Penk</a:t>
            </a:r>
            <a:r>
              <a:rPr lang="en-US" dirty="0"/>
              <a:t> is the random effect of pen by batch, </a:t>
            </a:r>
          </a:p>
          <a:p>
            <a:r>
              <a:rPr lang="en-US" dirty="0"/>
              <a:t>Corresponding to the different phases, with vector Pen ∼ N(0, Iσ2</a:t>
            </a:r>
          </a:p>
          <a:p>
            <a:r>
              <a:rPr lang="en-US" dirty="0"/>
              <a:t>P), </a:t>
            </a:r>
          </a:p>
          <a:p>
            <a:r>
              <a:rPr lang="en-US" dirty="0"/>
              <a:t>where σ2</a:t>
            </a:r>
          </a:p>
          <a:p>
            <a:r>
              <a:rPr lang="en-US" dirty="0"/>
              <a:t>P is the pen variance; </a:t>
            </a:r>
            <a:r>
              <a:rPr lang="en-US" dirty="0" err="1"/>
              <a:t>uijklm</a:t>
            </a:r>
            <a:r>
              <a:rPr lang="en-US" dirty="0"/>
              <a:t> is the random additive genetic </a:t>
            </a:r>
          </a:p>
          <a:p>
            <a:r>
              <a:rPr lang="en-US" dirty="0"/>
              <a:t>effect, with vector u ∼ N(0, Gσ2</a:t>
            </a:r>
          </a:p>
          <a:p>
            <a:r>
              <a:rPr lang="en-US" dirty="0"/>
              <a:t>A), where G is the genomic </a:t>
            </a:r>
          </a:p>
          <a:p>
            <a:r>
              <a:rPr lang="en-US" dirty="0"/>
              <a:t>relationship matrix and σ2</a:t>
            </a:r>
          </a:p>
          <a:p>
            <a:r>
              <a:rPr lang="en-US" dirty="0"/>
              <a:t>A  is the additive genetic variance; </a:t>
            </a:r>
            <a:r>
              <a:rPr lang="en-US" dirty="0" err="1"/>
              <a:t>litterl</a:t>
            </a:r>
            <a:endParaRPr lang="en-US" dirty="0"/>
          </a:p>
          <a:p>
            <a:r>
              <a:rPr lang="en-US" dirty="0"/>
              <a:t> is the </a:t>
            </a:r>
          </a:p>
          <a:p>
            <a:r>
              <a:rPr lang="en-US" dirty="0"/>
              <a:t>random litter environmental effect, with vector litter ∼ N(0, Iσ2</a:t>
            </a:r>
          </a:p>
          <a:p>
            <a:r>
              <a:rPr lang="en-US" dirty="0"/>
              <a:t>l ), </a:t>
            </a:r>
          </a:p>
          <a:p>
            <a:r>
              <a:rPr lang="en-US" dirty="0"/>
              <a:t>where σ2</a:t>
            </a:r>
          </a:p>
          <a:p>
            <a:r>
              <a:rPr lang="en-US" dirty="0"/>
              <a:t>l is the litter variance; and </a:t>
            </a:r>
            <a:r>
              <a:rPr lang="en-US" dirty="0" err="1"/>
              <a:t>eijklm</a:t>
            </a:r>
            <a:r>
              <a:rPr lang="en-US" dirty="0"/>
              <a:t> is the residual effect, </a:t>
            </a:r>
          </a:p>
          <a:p>
            <a:r>
              <a:rPr lang="en-US" dirty="0"/>
              <a:t>with vector e ∼ N(0, Iσ2</a:t>
            </a:r>
          </a:p>
          <a:p>
            <a:r>
              <a:rPr lang="en-US" dirty="0"/>
              <a:t>e ), where σ2</a:t>
            </a:r>
          </a:p>
          <a:p>
            <a:r>
              <a:rPr lang="en-US" dirty="0"/>
              <a:t>e is the residual variance. </a:t>
            </a:r>
          </a:p>
        </p:txBody>
      </p:sp>
      <p:sp>
        <p:nvSpPr>
          <p:cNvPr id="4" name="Slide Number Placeholder 3"/>
          <p:cNvSpPr>
            <a:spLocks noGrp="1"/>
          </p:cNvSpPr>
          <p:nvPr>
            <p:ph type="sldNum" sz="quarter" idx="10"/>
          </p:nvPr>
        </p:nvSpPr>
        <p:spPr/>
        <p:txBody>
          <a:bodyPr/>
          <a:lstStyle/>
          <a:p>
            <a:fld id="{24A6D18E-8B09-B24B-9169-4FC527B8D84F}" type="slidenum">
              <a:rPr lang="en-US" smtClean="0"/>
              <a:pPr/>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6917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361C-78AD-8AE4-93A4-D3609C817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051A6-AB6B-295A-DDBD-586F58407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3B569-A9DA-0F56-9A08-3D63FB03A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367A6F-3FA7-E8DB-5713-1451085621D6}"/>
              </a:ext>
            </a:extLst>
          </p:cNvPr>
          <p:cNvSpPr>
            <a:spLocks noGrp="1"/>
          </p:cNvSpPr>
          <p:nvPr>
            <p:ph type="sldNum" sz="quarter" idx="10"/>
          </p:nvPr>
        </p:nvSpPr>
        <p:spPr/>
        <p:txBody>
          <a:bodyPr/>
          <a:lstStyle/>
          <a:p>
            <a:fld id="{24A6D18E-8B09-B24B-9169-4FC527B8D84F}" type="slidenum">
              <a:rPr lang="en-US" smtClean="0"/>
              <a:pPr/>
              <a:t>5</a:t>
            </a:fld>
            <a:endParaRPr lang="en-US"/>
          </a:p>
        </p:txBody>
      </p:sp>
      <p:sp>
        <p:nvSpPr>
          <p:cNvPr id="5" name="Footer Placeholder 4">
            <a:extLst>
              <a:ext uri="{FF2B5EF4-FFF2-40B4-BE49-F238E27FC236}">
                <a16:creationId xmlns:a16="http://schemas.microsoft.com/office/drawing/2014/main" id="{51862DEC-5E04-C75C-0D45-034C19EFF9E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6389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3CD8-3D04-1CCB-EA6D-5374B867D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0068F-A4D6-BFE1-C6B8-7596B9F94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F7FA8-979D-76D1-8B30-B745A1122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62150-A412-A140-45F2-716F07B12EBC}"/>
              </a:ext>
            </a:extLst>
          </p:cNvPr>
          <p:cNvSpPr>
            <a:spLocks noGrp="1"/>
          </p:cNvSpPr>
          <p:nvPr>
            <p:ph type="sldNum" sz="quarter" idx="10"/>
          </p:nvPr>
        </p:nvSpPr>
        <p:spPr/>
        <p:txBody>
          <a:bodyPr/>
          <a:lstStyle/>
          <a:p>
            <a:fld id="{24A6D18E-8B09-B24B-9169-4FC527B8D84F}" type="slidenum">
              <a:rPr lang="en-US" smtClean="0"/>
              <a:pPr/>
              <a:t>6</a:t>
            </a:fld>
            <a:endParaRPr lang="en-US"/>
          </a:p>
        </p:txBody>
      </p:sp>
      <p:sp>
        <p:nvSpPr>
          <p:cNvPr id="5" name="Footer Placeholder 4">
            <a:extLst>
              <a:ext uri="{FF2B5EF4-FFF2-40B4-BE49-F238E27FC236}">
                <a16:creationId xmlns:a16="http://schemas.microsoft.com/office/drawing/2014/main" id="{8FE89DCC-2CE8-36A3-D4D2-7A07047EA54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3139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A6D18E-8B09-B24B-9169-4FC527B8D84F}" type="slidenum">
              <a:rPr lang="en-US" smtClean="0"/>
              <a:pPr/>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192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4633931"/>
            <a:ext cx="9144000" cy="509569"/>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a:p>
        </p:txBody>
      </p:sp>
      <p:sp>
        <p:nvSpPr>
          <p:cNvPr id="1035" name="Text Box 11"/>
          <p:cNvSpPr txBox="1">
            <a:spLocks noChangeArrowheads="1"/>
          </p:cNvSpPr>
          <p:nvPr/>
        </p:nvSpPr>
        <p:spPr bwMode="auto">
          <a:xfrm>
            <a:off x="212725" y="2616994"/>
            <a:ext cx="184666" cy="461665"/>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12" name="Picture 11" descr="ISU LEFT white.eps"/>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81000" y="4788715"/>
            <a:ext cx="2396490" cy="197359"/>
          </a:xfrm>
          <a:prstGeom prst="rect">
            <a:avLst/>
          </a:prstGeom>
          <a:noFill/>
          <a:ln w="9525">
            <a:noFill/>
            <a:miter lim="800000"/>
            <a:headEnd/>
            <a:tailEnd/>
          </a:ln>
        </p:spPr>
      </p:pic>
      <p:sp>
        <p:nvSpPr>
          <p:cNvPr id="7" name="Text Placeholder 4"/>
          <p:cNvSpPr txBox="1">
            <a:spLocks/>
          </p:cNvSpPr>
          <p:nvPr userDrawn="1"/>
        </p:nvSpPr>
        <p:spPr>
          <a:xfrm>
            <a:off x="4163705" y="4755356"/>
            <a:ext cx="4191000" cy="28575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eaLnBrk="1" hangingPunct="1"/>
            <a:r>
              <a:rPr lang="en-US" sz="1200" kern="0" dirty="0">
                <a:latin typeface="Univers 75 Black" charset="0"/>
                <a:ea typeface="Univers 75 Black" charset="0"/>
                <a:cs typeface="Univers 75 Black" charset="0"/>
              </a:rPr>
              <a:t>Unit or Department Name Here</a:t>
            </a:r>
          </a:p>
        </p:txBody>
      </p:sp>
      <p:cxnSp>
        <p:nvCxnSpPr>
          <p:cNvPr id="10" name="Straight Connector 9"/>
          <p:cNvCxnSpPr/>
          <p:nvPr userDrawn="1"/>
        </p:nvCxnSpPr>
        <p:spPr bwMode="auto">
          <a:xfrm>
            <a:off x="8458200" y="4816475"/>
            <a:ext cx="0" cy="152400"/>
          </a:xfrm>
          <a:prstGeom prst="line">
            <a:avLst/>
          </a:prstGeom>
          <a:solidFill>
            <a:schemeClr val="accent1"/>
          </a:solidFill>
          <a:ln w="9525" cap="flat" cmpd="sng" algn="ctr">
            <a:solidFill>
              <a:srgbClr val="F1BE48"/>
            </a:solidFill>
            <a:prstDash val="solid"/>
            <a:round/>
            <a:headEnd type="none" w="med" len="med"/>
            <a:tailEnd type="none" w="med" len="med"/>
          </a:ln>
          <a:effectLst/>
        </p:spPr>
      </p:cxnSp>
      <p:sp>
        <p:nvSpPr>
          <p:cNvPr id="18" name="Slide Number Placeholder 5"/>
          <p:cNvSpPr txBox="1">
            <a:spLocks/>
          </p:cNvSpPr>
          <p:nvPr userDrawn="1"/>
        </p:nvSpPr>
        <p:spPr>
          <a:xfrm>
            <a:off x="8534400" y="4755356"/>
            <a:ext cx="533400" cy="274637"/>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l"/>
            <a:fld id="{60FAC648-EA3A-9C41-B47D-FEC33027B8CE}" type="slidenum">
              <a:rPr lang="en-US" smtClean="0">
                <a:solidFill>
                  <a:schemeClr val="bg1"/>
                </a:solidFill>
              </a:rPr>
              <a:pPr algn="l"/>
              <a:t>‹#›</a:t>
            </a:fld>
            <a:endParaRPr lang="en-US" dirty="0">
              <a:solidFill>
                <a:schemeClr val="bg1"/>
              </a:solidFill>
            </a:endParaRPr>
          </a:p>
        </p:txBody>
      </p:sp>
      <p:sp>
        <p:nvSpPr>
          <p:cNvPr id="15" name="Footer Placeholder 1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Lst>
  <p:hf hdr="0" dt="0"/>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p:cNvSpPr/>
          <p:nvPr/>
        </p:nvSpPr>
        <p:spPr bwMode="auto">
          <a:xfrm>
            <a:off x="0" y="0"/>
            <a:ext cx="9144000" cy="5143500"/>
          </a:xfrm>
          <a:prstGeom prst="rect">
            <a:avLst/>
          </a:prstGeom>
          <a:solidFill>
            <a:srgbClr val="C8102E">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C8102E"/>
              </a:solidFill>
              <a:effectLst/>
              <a:latin typeface="Times" charset="0"/>
            </a:endParaRPr>
          </a:p>
        </p:txBody>
      </p:sp>
      <p:cxnSp>
        <p:nvCxnSpPr>
          <p:cNvPr id="49" name="Straight Connector 48"/>
          <p:cNvCxnSpPr/>
          <p:nvPr/>
        </p:nvCxnSpPr>
        <p:spPr bwMode="auto">
          <a:xfrm>
            <a:off x="0" y="4552950"/>
            <a:ext cx="9144000" cy="0"/>
          </a:xfrm>
          <a:prstGeom prst="line">
            <a:avLst/>
          </a:prstGeom>
          <a:solidFill>
            <a:schemeClr val="accent1"/>
          </a:solidFill>
          <a:ln w="9525" cap="flat" cmpd="sng" algn="ctr">
            <a:solidFill>
              <a:srgbClr val="F1BE48">
                <a:alpha val="80000"/>
              </a:srgbClr>
            </a:solidFill>
            <a:prstDash val="solid"/>
            <a:round/>
            <a:headEnd type="none" w="med" len="med"/>
            <a:tailEnd type="none" w="med" len="med"/>
          </a:ln>
          <a:effectLst/>
        </p:spPr>
      </p:cxnSp>
      <p:sp>
        <p:nvSpPr>
          <p:cNvPr id="11" name="TextBox 10"/>
          <p:cNvSpPr txBox="1"/>
          <p:nvPr/>
        </p:nvSpPr>
        <p:spPr>
          <a:xfrm>
            <a:off x="134858" y="588519"/>
            <a:ext cx="8991600" cy="3735831"/>
          </a:xfrm>
          <a:prstGeom prst="rect">
            <a:avLst/>
          </a:prstGeom>
          <a:noFill/>
        </p:spPr>
        <p:txBody>
          <a:bodyPr wrap="square" rtlCol="0" anchor="b" anchorCtr="0">
            <a:spAutoFit/>
          </a:bodyPr>
          <a:lstStyle/>
          <a:p>
            <a:pPr algn="ctr"/>
            <a:r>
              <a:rPr lang="en-US" sz="3200" dirty="0">
                <a:solidFill>
                  <a:schemeClr val="bg1"/>
                </a:solidFill>
                <a:latin typeface="Arial" panose="020B0604020202020204" pitchFamily="34" charset="0"/>
                <a:ea typeface="Calibri" panose="020F0502020204030204" pitchFamily="34" charset="0"/>
                <a:cs typeface="Arial" panose="020B0604020202020204" pitchFamily="34" charset="0"/>
              </a:rPr>
              <a:t>Genetic parameters of disease in growing pigs under a polymicrobial natural disease challenge</a:t>
            </a:r>
          </a:p>
          <a:p>
            <a:pPr algn="ct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endParaRPr lang="en-US" sz="1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latin typeface="Arial" panose="020B0604020202020204" pitchFamily="34" charset="0"/>
                <a:cs typeface="Arial" panose="020B0604020202020204" pitchFamily="34" charset="0"/>
              </a:rPr>
              <a:t>Usamah Kabuye</a:t>
            </a:r>
          </a:p>
          <a:p>
            <a:pPr algn="ctr"/>
            <a:r>
              <a:rPr lang="en-US" sz="1800" dirty="0">
                <a:solidFill>
                  <a:schemeClr val="bg1"/>
                </a:solidFill>
                <a:latin typeface="Arial" panose="020B0604020202020204" pitchFamily="34" charset="0"/>
                <a:cs typeface="Arial" panose="020B0604020202020204" pitchFamily="34" charset="0"/>
              </a:rPr>
              <a:t> </a:t>
            </a:r>
          </a:p>
          <a:p>
            <a:pPr algn="ctr"/>
            <a:r>
              <a:rPr lang="en-US" sz="1600" dirty="0">
                <a:solidFill>
                  <a:schemeClr val="bg1"/>
                </a:solidFill>
                <a:latin typeface="Arial" panose="020B0604020202020204" pitchFamily="34" charset="0"/>
                <a:cs typeface="Arial" panose="020B0604020202020204" pitchFamily="34" charset="0"/>
              </a:rPr>
              <a:t>PhD student | Genetics and Genomics | Dr. Jack Dekkers’ lab</a:t>
            </a:r>
          </a:p>
          <a:p>
            <a:pPr algn="ctr"/>
            <a:endParaRPr lang="en-US" sz="1600" dirty="0">
              <a:solidFill>
                <a:schemeClr val="bg1"/>
              </a:solidFill>
              <a:latin typeface="Arial" panose="020B0604020202020204" pitchFamily="34" charset="0"/>
              <a:cs typeface="Arial" panose="020B0604020202020204" pitchFamily="34" charset="0"/>
            </a:endParaRPr>
          </a:p>
          <a:p>
            <a:pPr algn="ctr"/>
            <a:r>
              <a:rPr lang="en-US" sz="1600" dirty="0">
                <a:solidFill>
                  <a:schemeClr val="bg1"/>
                </a:solidFill>
                <a:latin typeface="Arial" panose="020B0604020202020204" pitchFamily="34" charset="0"/>
                <a:cs typeface="Arial" panose="020B0604020202020204" pitchFamily="34" charset="0"/>
              </a:rPr>
              <a:t>Animal Science Department</a:t>
            </a:r>
          </a:p>
          <a:p>
            <a:pPr algn="ctr"/>
            <a:endParaRPr lang="en-US" sz="1800" dirty="0">
              <a:solidFill>
                <a:schemeClr val="bg1"/>
              </a:solidFill>
              <a:latin typeface="Arial" panose="020B0604020202020204" pitchFamily="34" charset="0"/>
              <a:cs typeface="Arial" panose="020B0604020202020204" pitchFamily="34" charset="0"/>
            </a:endParaRPr>
          </a:p>
          <a:p>
            <a:pPr>
              <a:lnSpc>
                <a:spcPct val="150000"/>
              </a:lnSpc>
            </a:pPr>
            <a:endParaRPr lang="en-US" sz="1000" baseline="300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50000"/>
              </a:lnSpc>
            </a:pPr>
            <a:endParaRPr lang="en-US" sz="1000" baseline="300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13" name="Picture 12" descr="ISU LEFT white.eps"/>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77000" y="4705350"/>
            <a:ext cx="2396490" cy="197359"/>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24A0E1A0-3240-13EF-AC99-5BD98866256E}"/>
              </a:ext>
            </a:extLst>
          </p:cNvPr>
          <p:cNvCxnSpPr/>
          <p:nvPr/>
        </p:nvCxnSpPr>
        <p:spPr bwMode="auto">
          <a:xfrm>
            <a:off x="0" y="514350"/>
            <a:ext cx="9144000" cy="0"/>
          </a:xfrm>
          <a:prstGeom prst="line">
            <a:avLst/>
          </a:prstGeom>
          <a:solidFill>
            <a:schemeClr val="accent1"/>
          </a:solidFill>
          <a:ln w="9525" cap="flat" cmpd="sng" algn="ctr">
            <a:solidFill>
              <a:srgbClr val="F1BE48">
                <a:alpha val="80000"/>
              </a:srgbClr>
            </a:solidFill>
            <a:prstDash val="solid"/>
            <a:round/>
            <a:headEnd type="none" w="med" len="med"/>
            <a:tailEnd type="none" w="med" len="med"/>
          </a:ln>
          <a:effectLst/>
        </p:spPr>
      </p:cxnSp>
    </p:spTree>
    <p:extLst>
      <p:ext uri="{BB962C8B-B14F-4D97-AF65-F5344CB8AC3E}">
        <p14:creationId xmlns:p14="http://schemas.microsoft.com/office/powerpoint/2010/main" val="693819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083D6E-804E-118B-7353-D64ABB362C93}"/>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pic>
        <p:nvPicPr>
          <p:cNvPr id="4" name="Picture 3" descr="A certificate of merit with red border and green border&#10;&#10;AI-generated content may be incorrect.">
            <a:extLst>
              <a:ext uri="{FF2B5EF4-FFF2-40B4-BE49-F238E27FC236}">
                <a16:creationId xmlns:a16="http://schemas.microsoft.com/office/drawing/2014/main" id="{93F1D83A-37B8-C3F4-B70D-DDB9C53139D5}"/>
              </a:ext>
            </a:extLst>
          </p:cNvPr>
          <p:cNvPicPr>
            <a:picLocks noChangeAspect="1"/>
          </p:cNvPicPr>
          <p:nvPr/>
        </p:nvPicPr>
        <p:blipFill>
          <a:blip r:embed="rId2"/>
          <a:stretch>
            <a:fillRect/>
          </a:stretch>
        </p:blipFill>
        <p:spPr>
          <a:xfrm rot="919778">
            <a:off x="4916398" y="823342"/>
            <a:ext cx="3897329" cy="3023052"/>
          </a:xfrm>
          <a:prstGeom prst="rect">
            <a:avLst/>
          </a:prstGeom>
        </p:spPr>
      </p:pic>
      <p:pic>
        <p:nvPicPr>
          <p:cNvPr id="6" name="Picture 5" descr="A certificate of school achievement&#10;&#10;AI-generated content may be incorrect.">
            <a:extLst>
              <a:ext uri="{FF2B5EF4-FFF2-40B4-BE49-F238E27FC236}">
                <a16:creationId xmlns:a16="http://schemas.microsoft.com/office/drawing/2014/main" id="{7C6382ED-187C-0E5F-A2AC-EC28785EAD81}"/>
              </a:ext>
            </a:extLst>
          </p:cNvPr>
          <p:cNvPicPr>
            <a:picLocks noChangeAspect="1"/>
          </p:cNvPicPr>
          <p:nvPr/>
        </p:nvPicPr>
        <p:blipFill>
          <a:blip r:embed="rId3"/>
          <a:stretch>
            <a:fillRect/>
          </a:stretch>
        </p:blipFill>
        <p:spPr>
          <a:xfrm rot="20286462">
            <a:off x="456494" y="755786"/>
            <a:ext cx="3109499" cy="3049981"/>
          </a:xfrm>
          <a:prstGeom prst="rect">
            <a:avLst/>
          </a:prstGeom>
        </p:spPr>
      </p:pic>
      <p:pic>
        <p:nvPicPr>
          <p:cNvPr id="8" name="Picture 7" descr="A trophy in a glass case&#10;&#10;AI-generated content may be incorrect.">
            <a:extLst>
              <a:ext uri="{FF2B5EF4-FFF2-40B4-BE49-F238E27FC236}">
                <a16:creationId xmlns:a16="http://schemas.microsoft.com/office/drawing/2014/main" id="{B4146A38-3B12-851D-6D06-3E5F7D0E6B2D}"/>
              </a:ext>
            </a:extLst>
          </p:cNvPr>
          <p:cNvPicPr>
            <a:picLocks noChangeAspect="1"/>
          </p:cNvPicPr>
          <p:nvPr/>
        </p:nvPicPr>
        <p:blipFill>
          <a:blip r:embed="rId4"/>
          <a:stretch>
            <a:fillRect/>
          </a:stretch>
        </p:blipFill>
        <p:spPr>
          <a:xfrm>
            <a:off x="4267200" y="567951"/>
            <a:ext cx="2437210" cy="3657600"/>
          </a:xfrm>
          <a:prstGeom prst="rect">
            <a:avLst/>
          </a:prstGeom>
        </p:spPr>
      </p:pic>
      <p:pic>
        <p:nvPicPr>
          <p:cNvPr id="10" name="Picture 9">
            <a:extLst>
              <a:ext uri="{FF2B5EF4-FFF2-40B4-BE49-F238E27FC236}">
                <a16:creationId xmlns:a16="http://schemas.microsoft.com/office/drawing/2014/main" id="{5A8737D6-58CE-EACF-89B1-77AEA8E66420}"/>
              </a:ext>
            </a:extLst>
          </p:cNvPr>
          <p:cNvPicPr>
            <a:picLocks noChangeAspect="1"/>
          </p:cNvPicPr>
          <p:nvPr/>
        </p:nvPicPr>
        <p:blipFill>
          <a:blip r:embed="rId5"/>
          <a:stretch>
            <a:fillRect/>
          </a:stretch>
        </p:blipFill>
        <p:spPr>
          <a:xfrm>
            <a:off x="713555" y="611898"/>
            <a:ext cx="3394183" cy="3695890"/>
          </a:xfrm>
          <a:prstGeom prst="rect">
            <a:avLst/>
          </a:prstGeom>
        </p:spPr>
      </p:pic>
      <p:pic>
        <p:nvPicPr>
          <p:cNvPr id="12" name="Picture 11">
            <a:extLst>
              <a:ext uri="{FF2B5EF4-FFF2-40B4-BE49-F238E27FC236}">
                <a16:creationId xmlns:a16="http://schemas.microsoft.com/office/drawing/2014/main" id="{DF634CFD-3CFF-5477-BBBA-E465F065F314}"/>
              </a:ext>
            </a:extLst>
          </p:cNvPr>
          <p:cNvPicPr>
            <a:picLocks noChangeAspect="1"/>
          </p:cNvPicPr>
          <p:nvPr/>
        </p:nvPicPr>
        <p:blipFill>
          <a:blip r:embed="rId6"/>
          <a:stretch>
            <a:fillRect/>
          </a:stretch>
        </p:blipFill>
        <p:spPr>
          <a:xfrm>
            <a:off x="609601" y="611898"/>
            <a:ext cx="3657600" cy="3730566"/>
          </a:xfrm>
          <a:prstGeom prst="rect">
            <a:avLst/>
          </a:prstGeom>
        </p:spPr>
      </p:pic>
      <p:pic>
        <p:nvPicPr>
          <p:cNvPr id="14" name="Picture 13" descr="A person and person arm wrestling&#10;&#10;AI-generated content may be incorrect.">
            <a:extLst>
              <a:ext uri="{FF2B5EF4-FFF2-40B4-BE49-F238E27FC236}">
                <a16:creationId xmlns:a16="http://schemas.microsoft.com/office/drawing/2014/main" id="{71C72242-0A07-C1B7-755E-C1F32080FCB4}"/>
              </a:ext>
            </a:extLst>
          </p:cNvPr>
          <p:cNvPicPr>
            <a:picLocks noChangeAspect="1"/>
          </p:cNvPicPr>
          <p:nvPr/>
        </p:nvPicPr>
        <p:blipFill>
          <a:blip r:embed="rId7"/>
          <a:stretch>
            <a:fillRect/>
          </a:stretch>
        </p:blipFill>
        <p:spPr>
          <a:xfrm>
            <a:off x="4148520" y="611898"/>
            <a:ext cx="4004880" cy="3730566"/>
          </a:xfrm>
          <a:prstGeom prst="rect">
            <a:avLst/>
          </a:prstGeom>
        </p:spPr>
      </p:pic>
    </p:spTree>
    <p:extLst>
      <p:ext uri="{BB962C8B-B14F-4D97-AF65-F5344CB8AC3E}">
        <p14:creationId xmlns:p14="http://schemas.microsoft.com/office/powerpoint/2010/main" val="4025979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667D9-479D-9F0A-0558-37ABB3B21E5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90F602E-5D93-77E0-B29C-0B564328A4B6}"/>
              </a:ext>
            </a:extLst>
          </p:cNvPr>
          <p:cNvSpPr txBox="1"/>
          <p:nvPr/>
        </p:nvSpPr>
        <p:spPr>
          <a:xfrm>
            <a:off x="2667000" y="-19050"/>
            <a:ext cx="3200400" cy="1096519"/>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Introduction</a:t>
            </a:r>
          </a:p>
          <a:p>
            <a:pPr marL="0" marR="0" algn="ctr">
              <a:lnSpc>
                <a:spcPct val="107000"/>
              </a:lnSpc>
              <a:spcBef>
                <a:spcPts val="0"/>
              </a:spcBef>
              <a:spcAft>
                <a:spcPts val="800"/>
              </a:spcAft>
            </a:pPr>
            <a:endParaRPr lang="en-US" sz="28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FC9F1063-970B-C0BF-48E1-6C1F85B67129}"/>
              </a:ext>
            </a:extLst>
          </p:cNvPr>
          <p:cNvCxnSpPr>
            <a:cxnSpLocks/>
          </p:cNvCxnSpPr>
          <p:nvPr/>
        </p:nvCxnSpPr>
        <p:spPr bwMode="auto">
          <a:xfrm>
            <a:off x="228600" y="438150"/>
            <a:ext cx="8763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3B5938C1-E9C7-B827-01B7-6E091C979B3B}"/>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sp>
        <p:nvSpPr>
          <p:cNvPr id="3" name="TextBox 2">
            <a:extLst>
              <a:ext uri="{FF2B5EF4-FFF2-40B4-BE49-F238E27FC236}">
                <a16:creationId xmlns:a16="http://schemas.microsoft.com/office/drawing/2014/main" id="{3E6DC4E2-2FDD-98C2-00EF-4EDF01F1F10F}"/>
              </a:ext>
            </a:extLst>
          </p:cNvPr>
          <p:cNvSpPr txBox="1"/>
          <p:nvPr/>
        </p:nvSpPr>
        <p:spPr>
          <a:xfrm>
            <a:off x="6324600" y="361950"/>
            <a:ext cx="184731" cy="461665"/>
          </a:xfrm>
          <a:prstGeom prst="rect">
            <a:avLst/>
          </a:prstGeom>
          <a:noFill/>
        </p:spPr>
        <p:txBody>
          <a:bodyPr wrap="none" rtlCol="0">
            <a:spAutoFit/>
          </a:bodyPr>
          <a:lstStyle/>
          <a:p>
            <a:endParaRPr lang="en-US" dirty="0"/>
          </a:p>
        </p:txBody>
      </p:sp>
      <p:pic>
        <p:nvPicPr>
          <p:cNvPr id="7" name="Picture 6" descr="A couple of people in a pig farm&#10;&#10;AI-generated content may be incorrect.">
            <a:extLst>
              <a:ext uri="{FF2B5EF4-FFF2-40B4-BE49-F238E27FC236}">
                <a16:creationId xmlns:a16="http://schemas.microsoft.com/office/drawing/2014/main" id="{1ED277F9-1752-471C-555F-48B5DF708BAD}"/>
              </a:ext>
            </a:extLst>
          </p:cNvPr>
          <p:cNvPicPr>
            <a:picLocks noChangeAspect="1"/>
          </p:cNvPicPr>
          <p:nvPr/>
        </p:nvPicPr>
        <p:blipFill>
          <a:blip r:embed="rId3"/>
          <a:stretch>
            <a:fillRect/>
          </a:stretch>
        </p:blipFill>
        <p:spPr>
          <a:xfrm>
            <a:off x="1560814" y="1018094"/>
            <a:ext cx="2782586" cy="2177816"/>
          </a:xfrm>
          <a:prstGeom prst="rect">
            <a:avLst/>
          </a:prstGeom>
        </p:spPr>
      </p:pic>
      <p:pic>
        <p:nvPicPr>
          <p:cNvPr id="9" name="Picture 8" descr="A group of pigs in mud&#10;&#10;AI-generated content may be incorrect.">
            <a:extLst>
              <a:ext uri="{FF2B5EF4-FFF2-40B4-BE49-F238E27FC236}">
                <a16:creationId xmlns:a16="http://schemas.microsoft.com/office/drawing/2014/main" id="{7BF5E0A7-9927-3365-34B0-A51384FE8590}"/>
              </a:ext>
            </a:extLst>
          </p:cNvPr>
          <p:cNvPicPr>
            <a:picLocks noChangeAspect="1"/>
          </p:cNvPicPr>
          <p:nvPr/>
        </p:nvPicPr>
        <p:blipFill>
          <a:blip r:embed="rId4"/>
          <a:stretch>
            <a:fillRect/>
          </a:stretch>
        </p:blipFill>
        <p:spPr>
          <a:xfrm>
            <a:off x="4686300" y="1018090"/>
            <a:ext cx="3048000" cy="2177817"/>
          </a:xfrm>
          <a:prstGeom prst="rect">
            <a:avLst/>
          </a:prstGeom>
        </p:spPr>
      </p:pic>
      <p:sp>
        <p:nvSpPr>
          <p:cNvPr id="10" name="TextBox 9">
            <a:extLst>
              <a:ext uri="{FF2B5EF4-FFF2-40B4-BE49-F238E27FC236}">
                <a16:creationId xmlns:a16="http://schemas.microsoft.com/office/drawing/2014/main" id="{D375BBCD-B984-C44C-5C56-853995DFE265}"/>
              </a:ext>
            </a:extLst>
          </p:cNvPr>
          <p:cNvSpPr txBox="1"/>
          <p:nvPr/>
        </p:nvSpPr>
        <p:spPr>
          <a:xfrm>
            <a:off x="76200" y="405939"/>
            <a:ext cx="9067800" cy="612155"/>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en-US" sz="1200" b="1" dirty="0">
                <a:solidFill>
                  <a:srgbClr val="002060"/>
                </a:solidFill>
                <a:latin typeface="Arial" panose="020B0604020202020204" pitchFamily="34" charset="0"/>
                <a:ea typeface="Calibri" panose="020F0502020204030204" pitchFamily="34" charset="0"/>
                <a:cs typeface="Arial" panose="020B0604020202020204" pitchFamily="34" charset="0"/>
              </a:rPr>
              <a:t>Selection</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 in most pig breeding programs is conducted in high-health nucleus herds while pigs typically encounter multiple pathogens in commercial herds</a:t>
            </a:r>
          </a:p>
        </p:txBody>
      </p:sp>
      <p:sp>
        <p:nvSpPr>
          <p:cNvPr id="13" name="TextBox 12">
            <a:extLst>
              <a:ext uri="{FF2B5EF4-FFF2-40B4-BE49-F238E27FC236}">
                <a16:creationId xmlns:a16="http://schemas.microsoft.com/office/drawing/2014/main" id="{F5D1A4B9-9553-590A-3175-E6978BF43704}"/>
              </a:ext>
            </a:extLst>
          </p:cNvPr>
          <p:cNvSpPr txBox="1"/>
          <p:nvPr/>
        </p:nvSpPr>
        <p:spPr>
          <a:xfrm>
            <a:off x="0" y="3136536"/>
            <a:ext cx="9067799" cy="169988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en-US" sz="1200" b="1" dirty="0">
                <a:solidFill>
                  <a:srgbClr val="002060"/>
                </a:solidFill>
                <a:latin typeface="Arial" panose="020B0604020202020204" pitchFamily="34" charset="0"/>
                <a:ea typeface="Calibri" panose="020F0502020204030204" pitchFamily="34" charset="0"/>
                <a:cs typeface="Arial" panose="020B0604020202020204" pitchFamily="34" charset="0"/>
              </a:rPr>
              <a:t>Knowledge gap </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of genetic parameters of disease related traits of growing pigs under a polymicrobial disease challenge </a:t>
            </a:r>
            <a:r>
              <a:rPr lang="en-US" sz="1200">
                <a:solidFill>
                  <a:srgbClr val="002060"/>
                </a:solidFill>
                <a:latin typeface="Arial" panose="020B0604020202020204" pitchFamily="34" charset="0"/>
                <a:ea typeface="Calibri" panose="020F0502020204030204" pitchFamily="34" charset="0"/>
                <a:cs typeface="Arial" panose="020B0604020202020204" pitchFamily="34" charset="0"/>
              </a:rPr>
              <a:t>still exists</a:t>
            </a:r>
            <a:endParaRPr lang="en-US" sz="1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171450" indent="-171450" algn="just">
              <a:lnSpc>
                <a:spcPct val="150000"/>
              </a:lnSpc>
              <a:buFont typeface="Wingdings" panose="05000000000000000000" pitchFamily="2" charset="2"/>
              <a:buChar char="§"/>
            </a:pPr>
            <a:r>
              <a:rPr lang="en-US" sz="1200" b="1" dirty="0">
                <a:solidFill>
                  <a:srgbClr val="002060"/>
                </a:solidFill>
                <a:latin typeface="Arial" panose="020B0604020202020204" pitchFamily="34" charset="0"/>
                <a:cs typeface="Arial" panose="020B0604020202020204" pitchFamily="34" charset="0"/>
              </a:rPr>
              <a:t>Genetic parameters </a:t>
            </a:r>
            <a:r>
              <a:rPr lang="en-US" sz="1200" dirty="0">
                <a:solidFill>
                  <a:srgbClr val="002060"/>
                </a:solidFill>
                <a:latin typeface="Arial" panose="020B0604020202020204" pitchFamily="34" charset="0"/>
                <a:cs typeface="Arial" panose="020B0604020202020204" pitchFamily="34" charset="0"/>
              </a:rPr>
              <a:t>e.g. litter effects, heritability, genetic correlation between traits are key to strategic animal breeding </a:t>
            </a:r>
            <a:endParaRPr lang="en-US" sz="12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171450" indent="-171450" algn="just">
              <a:lnSpc>
                <a:spcPct val="150000"/>
              </a:lnSpc>
              <a:buFont typeface="Wingdings" panose="05000000000000000000" pitchFamily="2" charset="2"/>
              <a:buChar char="§"/>
            </a:pPr>
            <a:r>
              <a:rPr lang="en-US" sz="1200" b="1" dirty="0">
                <a:solidFill>
                  <a:srgbClr val="002060"/>
                </a:solidFill>
                <a:latin typeface="Arial" panose="020B0604020202020204" pitchFamily="34" charset="0"/>
                <a:ea typeface="Calibri" panose="020F0502020204030204" pitchFamily="34" charset="0"/>
                <a:cs typeface="Arial" panose="020B0604020202020204" pitchFamily="34" charset="0"/>
              </a:rPr>
              <a:t>Objective</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1200" b="1" dirty="0">
                <a:solidFill>
                  <a:srgbClr val="C00000"/>
                </a:solidFill>
                <a:latin typeface="Arial" panose="020B0604020202020204" pitchFamily="34" charset="0"/>
                <a:ea typeface="Calibri" panose="020F0502020204030204" pitchFamily="34" charset="0"/>
                <a:cs typeface="Arial" panose="020B0604020202020204" pitchFamily="34" charset="0"/>
              </a:rPr>
              <a:t>Estimate genetic parameters for individual health treatments and mortality associated with specific diseases of growing pigs under a severe natural polymicrobial disease challenge</a:t>
            </a:r>
          </a:p>
          <a:p>
            <a:pPr algn="just">
              <a:lnSpc>
                <a:spcPct val="150000"/>
              </a:lnSpc>
            </a:pPr>
            <a:endParaRPr lang="en-US" sz="105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40490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4EB30-E757-8492-6BAE-D3D185635513}"/>
              </a:ext>
            </a:extLst>
          </p:cNvPr>
          <p:cNvPicPr>
            <a:picLocks noChangeAspect="1"/>
          </p:cNvPicPr>
          <p:nvPr/>
        </p:nvPicPr>
        <p:blipFill>
          <a:blip r:embed="rId3">
            <a:alphaModFix amt="20000"/>
          </a:blip>
          <a:stretch>
            <a:fillRect/>
          </a:stretch>
        </p:blipFill>
        <p:spPr>
          <a:xfrm>
            <a:off x="0" y="0"/>
            <a:ext cx="9143999" cy="4629150"/>
          </a:xfrm>
          <a:prstGeom prst="rect">
            <a:avLst/>
          </a:prstGeom>
        </p:spPr>
      </p:pic>
      <p:sp>
        <p:nvSpPr>
          <p:cNvPr id="11" name="TextBox 10"/>
          <p:cNvSpPr txBox="1"/>
          <p:nvPr/>
        </p:nvSpPr>
        <p:spPr>
          <a:xfrm>
            <a:off x="914400" y="-99715"/>
            <a:ext cx="7315200" cy="461665"/>
          </a:xfrm>
          <a:prstGeom prst="rect">
            <a:avLst/>
          </a:prstGeom>
          <a:noFill/>
        </p:spPr>
        <p:txBody>
          <a:bodyPr wrap="square" rtlCol="0">
            <a:spAutoFit/>
          </a:bodyPr>
          <a:lstStyle/>
          <a:p>
            <a:pPr algn="ct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Materials and methods</a:t>
            </a:r>
            <a:endParaRPr lang="en-US" b="1" dirty="0">
              <a:solidFill>
                <a:srgbClr val="C00000"/>
              </a:solidFill>
            </a:endParaRPr>
          </a:p>
        </p:txBody>
      </p:sp>
      <p:cxnSp>
        <p:nvCxnSpPr>
          <p:cNvPr id="12" name="Straight Connector 11"/>
          <p:cNvCxnSpPr>
            <a:cxnSpLocks/>
          </p:cNvCxnSpPr>
          <p:nvPr/>
        </p:nvCxnSpPr>
        <p:spPr bwMode="auto">
          <a:xfrm>
            <a:off x="76200" y="285750"/>
            <a:ext cx="8991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3F381822-8224-3C2A-B6EC-8E4673BE184C}"/>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sp>
        <p:nvSpPr>
          <p:cNvPr id="3" name="TextBox 2">
            <a:extLst>
              <a:ext uri="{FF2B5EF4-FFF2-40B4-BE49-F238E27FC236}">
                <a16:creationId xmlns:a16="http://schemas.microsoft.com/office/drawing/2014/main" id="{E6714EAE-E217-5C1D-D696-5175A09BB560}"/>
              </a:ext>
            </a:extLst>
          </p:cNvPr>
          <p:cNvSpPr txBox="1"/>
          <p:nvPr/>
        </p:nvSpPr>
        <p:spPr>
          <a:xfrm>
            <a:off x="228600" y="285750"/>
            <a:ext cx="8762999" cy="1649747"/>
          </a:xfrm>
          <a:prstGeom prst="rect">
            <a:avLst/>
          </a:prstGeom>
          <a:noFill/>
        </p:spPr>
        <p:txBody>
          <a:bodyPr wrap="square" rtlCol="0">
            <a:spAutoFit/>
          </a:bodyPr>
          <a:lstStyle/>
          <a:p>
            <a:pPr algn="ctr"/>
            <a:r>
              <a:rPr lang="en-US" sz="1100" b="1" dirty="0">
                <a:latin typeface="Calibri" panose="020F0502020204030204" pitchFamily="34" charset="0"/>
                <a:ea typeface="Calibri" panose="020F0502020204030204" pitchFamily="34" charset="0"/>
                <a:cs typeface="Calibri" panose="020F0502020204030204" pitchFamily="34" charset="0"/>
              </a:rPr>
              <a:t>A three-phase natural polymicrobial disease challenge (see Putz et al.,2019)</a:t>
            </a:r>
          </a:p>
          <a:p>
            <a:pPr marL="285750" indent="-285750" algn="just">
              <a:lnSpc>
                <a:spcPct val="200000"/>
              </a:lnSpc>
              <a:buFont typeface="Wingdings" panose="05000000000000000000" pitchFamily="2" charset="2"/>
              <a:buChar char="§"/>
            </a:pPr>
            <a:endParaRPr lang="en-US" sz="1100" b="1"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200000"/>
              </a:lnSpc>
              <a:buFont typeface="Wingdings" panose="05000000000000000000" pitchFamily="2" charset="2"/>
              <a:buChar char="§"/>
            </a:pPr>
            <a:endParaRPr lang="en-US" sz="1400"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200000"/>
              </a:lnSpc>
              <a:buFont typeface="Wingdings" panose="05000000000000000000" pitchFamily="2" charset="2"/>
              <a:buChar char="§"/>
            </a:pPr>
            <a:endParaRPr lang="en-US" sz="1400"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lvl="1">
              <a:lnSpc>
                <a:spcPct val="150000"/>
              </a:lnSpc>
            </a:pPr>
            <a:endParaRPr lang="en-US" sz="700" dirty="0">
              <a:latin typeface="Arial" panose="020B060402020202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A27D608-179A-D57F-1CFB-5CB04B6B3A8B}"/>
              </a:ext>
            </a:extLst>
          </p:cNvPr>
          <p:cNvPicPr>
            <a:picLocks noChangeAspect="1"/>
          </p:cNvPicPr>
          <p:nvPr/>
        </p:nvPicPr>
        <p:blipFill>
          <a:blip r:embed="rId4"/>
          <a:stretch>
            <a:fillRect/>
          </a:stretch>
        </p:blipFill>
        <p:spPr>
          <a:xfrm>
            <a:off x="1981200" y="495301"/>
            <a:ext cx="5473981" cy="1130358"/>
          </a:xfrm>
          <a:prstGeom prst="rect">
            <a:avLst/>
          </a:prstGeom>
          <a:gradFill>
            <a:gsLst>
              <a:gs pos="3300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6" name="Picture 15">
            <a:extLst>
              <a:ext uri="{FF2B5EF4-FFF2-40B4-BE49-F238E27FC236}">
                <a16:creationId xmlns:a16="http://schemas.microsoft.com/office/drawing/2014/main" id="{A8721D1D-A253-0BC9-F600-8E0BDF653E36}"/>
              </a:ext>
            </a:extLst>
          </p:cNvPr>
          <p:cNvPicPr>
            <a:picLocks noChangeAspect="1"/>
          </p:cNvPicPr>
          <p:nvPr/>
        </p:nvPicPr>
        <p:blipFill>
          <a:blip r:embed="rId5"/>
          <a:stretch>
            <a:fillRect/>
          </a:stretch>
        </p:blipFill>
        <p:spPr>
          <a:xfrm>
            <a:off x="7772400" y="424248"/>
            <a:ext cx="1295193" cy="2233035"/>
          </a:xfrm>
          <a:prstGeom prst="rect">
            <a:avLst/>
          </a:prstGeom>
        </p:spPr>
      </p:pic>
      <p:pic>
        <p:nvPicPr>
          <p:cNvPr id="18" name="Picture 17">
            <a:extLst>
              <a:ext uri="{FF2B5EF4-FFF2-40B4-BE49-F238E27FC236}">
                <a16:creationId xmlns:a16="http://schemas.microsoft.com/office/drawing/2014/main" id="{E9E21E41-8CFB-0EF3-274C-38C104F983E9}"/>
              </a:ext>
            </a:extLst>
          </p:cNvPr>
          <p:cNvPicPr>
            <a:picLocks noChangeAspect="1"/>
          </p:cNvPicPr>
          <p:nvPr/>
        </p:nvPicPr>
        <p:blipFill>
          <a:blip r:embed="rId6"/>
          <a:stretch>
            <a:fillRect/>
          </a:stretch>
        </p:blipFill>
        <p:spPr>
          <a:xfrm>
            <a:off x="76407" y="495301"/>
            <a:ext cx="1435174" cy="1130358"/>
          </a:xfrm>
          <a:prstGeom prst="rect">
            <a:avLst/>
          </a:prstGeom>
        </p:spPr>
      </p:pic>
      <p:pic>
        <p:nvPicPr>
          <p:cNvPr id="20" name="Picture 19">
            <a:extLst>
              <a:ext uri="{FF2B5EF4-FFF2-40B4-BE49-F238E27FC236}">
                <a16:creationId xmlns:a16="http://schemas.microsoft.com/office/drawing/2014/main" id="{62D8A575-5EA0-4537-88F5-442CED0E034F}"/>
              </a:ext>
            </a:extLst>
          </p:cNvPr>
          <p:cNvPicPr>
            <a:picLocks noChangeAspect="1"/>
          </p:cNvPicPr>
          <p:nvPr/>
        </p:nvPicPr>
        <p:blipFill>
          <a:blip r:embed="rId7"/>
          <a:stretch>
            <a:fillRect/>
          </a:stretch>
        </p:blipFill>
        <p:spPr>
          <a:xfrm>
            <a:off x="152399" y="923184"/>
            <a:ext cx="1219201" cy="657966"/>
          </a:xfrm>
          <a:prstGeom prst="rect">
            <a:avLst/>
          </a:prstGeom>
        </p:spPr>
      </p:pic>
      <p:pic>
        <p:nvPicPr>
          <p:cNvPr id="5" name="Picture 4">
            <a:extLst>
              <a:ext uri="{FF2B5EF4-FFF2-40B4-BE49-F238E27FC236}">
                <a16:creationId xmlns:a16="http://schemas.microsoft.com/office/drawing/2014/main" id="{11DB225D-A61D-995A-19F0-AC138B5AEC7A}"/>
              </a:ext>
            </a:extLst>
          </p:cNvPr>
          <p:cNvPicPr>
            <a:picLocks noChangeAspect="1"/>
          </p:cNvPicPr>
          <p:nvPr/>
        </p:nvPicPr>
        <p:blipFill>
          <a:blip r:embed="rId8"/>
          <a:stretch>
            <a:fillRect/>
          </a:stretch>
        </p:blipFill>
        <p:spPr>
          <a:xfrm>
            <a:off x="2057400" y="927848"/>
            <a:ext cx="914400" cy="653302"/>
          </a:xfrm>
          <a:prstGeom prst="rect">
            <a:avLst/>
          </a:prstGeom>
        </p:spPr>
      </p:pic>
      <p:sp>
        <p:nvSpPr>
          <p:cNvPr id="21" name="TextBox 20">
            <a:extLst>
              <a:ext uri="{FF2B5EF4-FFF2-40B4-BE49-F238E27FC236}">
                <a16:creationId xmlns:a16="http://schemas.microsoft.com/office/drawing/2014/main" id="{9D9FF9D0-B4EE-A653-50CD-F48C0C9C4727}"/>
              </a:ext>
            </a:extLst>
          </p:cNvPr>
          <p:cNvSpPr txBox="1"/>
          <p:nvPr/>
        </p:nvSpPr>
        <p:spPr>
          <a:xfrm>
            <a:off x="0" y="285750"/>
            <a:ext cx="543739" cy="276999"/>
          </a:xfrm>
          <a:prstGeom prst="rect">
            <a:avLst/>
          </a:prstGeom>
          <a:noFill/>
        </p:spPr>
        <p:txBody>
          <a:bodyPr wrap="none" rtlCol="0">
            <a:spAutoFit/>
          </a:bodyPr>
          <a:lstStyle/>
          <a:p>
            <a:r>
              <a:rPr lang="en-US" sz="1200" b="1" dirty="0">
                <a:solidFill>
                  <a:srgbClr val="C00000"/>
                </a:solidFill>
                <a:latin typeface="Arial" panose="020B0604020202020204" pitchFamily="34" charset="0"/>
                <a:cs typeface="Arial" panose="020B0604020202020204" pitchFamily="34" charset="0"/>
              </a:rPr>
              <a:t>Birth</a:t>
            </a:r>
          </a:p>
        </p:txBody>
      </p:sp>
      <p:sp>
        <p:nvSpPr>
          <p:cNvPr id="22" name="TextBox 21">
            <a:extLst>
              <a:ext uri="{FF2B5EF4-FFF2-40B4-BE49-F238E27FC236}">
                <a16:creationId xmlns:a16="http://schemas.microsoft.com/office/drawing/2014/main" id="{D6BB3BD0-72D0-CEE7-60C9-64EE61936D1F}"/>
              </a:ext>
            </a:extLst>
          </p:cNvPr>
          <p:cNvSpPr txBox="1"/>
          <p:nvPr/>
        </p:nvSpPr>
        <p:spPr>
          <a:xfrm>
            <a:off x="6865409" y="285750"/>
            <a:ext cx="678391" cy="276999"/>
          </a:xfrm>
          <a:prstGeom prst="rect">
            <a:avLst/>
          </a:prstGeom>
          <a:noFill/>
        </p:spPr>
        <p:txBody>
          <a:bodyPr wrap="none" rtlCol="0">
            <a:spAutoFit/>
          </a:bodyPr>
          <a:lstStyle/>
          <a:p>
            <a:r>
              <a:rPr lang="en-US" sz="1200" b="1" dirty="0">
                <a:solidFill>
                  <a:srgbClr val="C00000"/>
                </a:solidFill>
                <a:latin typeface="Arial" panose="020B0604020202020204" pitchFamily="34" charset="0"/>
                <a:cs typeface="Arial" panose="020B0604020202020204" pitchFamily="34" charset="0"/>
              </a:rPr>
              <a:t>Market</a:t>
            </a:r>
          </a:p>
        </p:txBody>
      </p:sp>
      <p:sp>
        <p:nvSpPr>
          <p:cNvPr id="23" name="TextBox 22">
            <a:extLst>
              <a:ext uri="{FF2B5EF4-FFF2-40B4-BE49-F238E27FC236}">
                <a16:creationId xmlns:a16="http://schemas.microsoft.com/office/drawing/2014/main" id="{8A68CE9C-D13D-BCBE-14CC-CDAA9DF18F0F}"/>
              </a:ext>
            </a:extLst>
          </p:cNvPr>
          <p:cNvSpPr txBox="1"/>
          <p:nvPr/>
        </p:nvSpPr>
        <p:spPr>
          <a:xfrm>
            <a:off x="802312" y="285750"/>
            <a:ext cx="824713" cy="276999"/>
          </a:xfrm>
          <a:prstGeom prst="rect">
            <a:avLst/>
          </a:prstGeom>
          <a:noFill/>
        </p:spPr>
        <p:txBody>
          <a:bodyPr wrap="none" rtlCol="0">
            <a:spAutoFit/>
          </a:bodyPr>
          <a:lstStyle/>
          <a:p>
            <a:r>
              <a:rPr lang="en-US" sz="1200" b="1" dirty="0">
                <a:solidFill>
                  <a:srgbClr val="C00000"/>
                </a:solidFill>
                <a:latin typeface="Arial" panose="020B0604020202020204" pitchFamily="34" charset="0"/>
                <a:cs typeface="Arial" panose="020B0604020202020204" pitchFamily="34" charset="0"/>
              </a:rPr>
              <a:t>Weaning</a:t>
            </a:r>
          </a:p>
        </p:txBody>
      </p:sp>
      <p:sp>
        <p:nvSpPr>
          <p:cNvPr id="24" name="TextBox 23">
            <a:extLst>
              <a:ext uri="{FF2B5EF4-FFF2-40B4-BE49-F238E27FC236}">
                <a16:creationId xmlns:a16="http://schemas.microsoft.com/office/drawing/2014/main" id="{5D2EA53B-288C-8032-21EE-6D943D1ACFF1}"/>
              </a:ext>
            </a:extLst>
          </p:cNvPr>
          <p:cNvSpPr txBox="1"/>
          <p:nvPr/>
        </p:nvSpPr>
        <p:spPr>
          <a:xfrm>
            <a:off x="0" y="1581150"/>
            <a:ext cx="2286000" cy="793743"/>
          </a:xfrm>
          <a:prstGeom prst="rect">
            <a:avLst/>
          </a:prstGeom>
          <a:noFill/>
        </p:spPr>
        <p:txBody>
          <a:bodyPr wrap="square" rtlCol="0">
            <a:spAutoFit/>
          </a:bodyPr>
          <a:lstStyle/>
          <a:p>
            <a:pPr>
              <a:lnSpc>
                <a:spcPct val="150000"/>
              </a:lnSpc>
            </a:pPr>
            <a:r>
              <a:rPr lang="en-US" sz="1050" b="1" dirty="0">
                <a:solidFill>
                  <a:srgbClr val="C00000"/>
                </a:solidFill>
                <a:latin typeface="Arial" panose="020B0604020202020204" pitchFamily="34" charset="0"/>
                <a:ea typeface="Calibri" panose="020F0502020204030204" pitchFamily="34" charset="0"/>
                <a:cs typeface="Arial" panose="020B0604020202020204" pitchFamily="34" charset="0"/>
              </a:rPr>
              <a:t>Animals</a:t>
            </a:r>
            <a:r>
              <a:rPr lang="en-US" sz="1050" b="1" dirty="0">
                <a:solidFill>
                  <a:srgbClr val="002060"/>
                </a:solidFill>
                <a:latin typeface="Arial" panose="020B0604020202020204" pitchFamily="34" charset="0"/>
                <a:ea typeface="Calibri" panose="020F0502020204030204" pitchFamily="34" charset="0"/>
                <a:cs typeface="Arial" panose="020B0604020202020204" pitchFamily="34" charset="0"/>
              </a:rPr>
              <a:t> </a:t>
            </a:r>
          </a:p>
          <a:p>
            <a:pPr marL="171450" indent="-171450">
              <a:buFont typeface="Arial" panose="020B0604020202020204" pitchFamily="34" charset="0"/>
              <a:buChar char="•"/>
            </a:pPr>
            <a:r>
              <a:rPr lang="en-US" sz="900" b="1" dirty="0">
                <a:solidFill>
                  <a:srgbClr val="002060"/>
                </a:solidFill>
                <a:latin typeface="Arial" panose="020B0604020202020204" pitchFamily="34" charset="0"/>
                <a:ea typeface="Calibri" panose="020F0502020204030204" pitchFamily="34" charset="0"/>
                <a:cs typeface="Arial" panose="020B0604020202020204" pitchFamily="34" charset="0"/>
              </a:rPr>
              <a:t>4,095 Y × LR barrows </a:t>
            </a:r>
          </a:p>
          <a:p>
            <a:pPr marL="171450" indent="-171450">
              <a:buFont typeface="Arial" panose="020B0604020202020204" pitchFamily="34" charset="0"/>
              <a:buChar char="•"/>
            </a:pPr>
            <a:r>
              <a:rPr lang="en-US" sz="900" b="1" dirty="0">
                <a:solidFill>
                  <a:srgbClr val="002060"/>
                </a:solidFill>
                <a:latin typeface="Arial" panose="020B0604020202020204" pitchFamily="34" charset="0"/>
                <a:ea typeface="Calibri" panose="020F0502020204030204" pitchFamily="34" charset="0"/>
                <a:cs typeface="Arial" panose="020B0604020202020204" pitchFamily="34" charset="0"/>
              </a:rPr>
              <a:t>66 batches (each ~60 -75 pigs)</a:t>
            </a:r>
          </a:p>
          <a:p>
            <a:pPr>
              <a:lnSpc>
                <a:spcPct val="150000"/>
              </a:lnSpc>
            </a:pPr>
            <a:endParaRPr lang="en-US" sz="9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A8D8819-2F09-6345-412E-60D742C4D728}"/>
              </a:ext>
            </a:extLst>
          </p:cNvPr>
          <p:cNvSpPr txBox="1"/>
          <p:nvPr/>
        </p:nvSpPr>
        <p:spPr>
          <a:xfrm>
            <a:off x="4531312" y="3142383"/>
            <a:ext cx="4781357" cy="1639167"/>
          </a:xfrm>
          <a:prstGeom prst="rect">
            <a:avLst/>
          </a:prstGeom>
          <a:noFill/>
        </p:spPr>
        <p:txBody>
          <a:bodyPr wrap="square" rtlCol="0">
            <a:spAutoFit/>
          </a:bodyPr>
          <a:lstStyle/>
          <a:p>
            <a:pPr marL="685800" lvl="1" indent="-228600">
              <a:lnSpc>
                <a:spcPct val="150000"/>
              </a:lnSpc>
              <a:buFont typeface="+mj-lt"/>
              <a:buAutoNum type="arabicPeriod"/>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Meningitis (ME)</a:t>
            </a:r>
          </a:p>
          <a:p>
            <a:pPr marL="685800" lvl="1" indent="-228600">
              <a:lnSpc>
                <a:spcPct val="150000"/>
              </a:lnSpc>
              <a:buFont typeface="+mj-lt"/>
              <a:buAutoNum type="arabicPeriod"/>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Respiratory distress (RD)</a:t>
            </a:r>
          </a:p>
          <a:p>
            <a:pPr marL="685800" lvl="1" indent="-228600">
              <a:lnSpc>
                <a:spcPct val="150000"/>
              </a:lnSpc>
              <a:buFont typeface="+mj-lt"/>
              <a:buAutoNum type="arabicPeriod"/>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Scours (SC)</a:t>
            </a:r>
          </a:p>
          <a:p>
            <a:pPr marL="685800" lvl="1" indent="-228600">
              <a:lnSpc>
                <a:spcPct val="150000"/>
              </a:lnSpc>
              <a:buFont typeface="+mj-lt"/>
              <a:buAutoNum type="arabicPeriod"/>
            </a:pPr>
            <a:r>
              <a:rPr lang="en-US" sz="1200" dirty="0" err="1">
                <a:solidFill>
                  <a:srgbClr val="002060"/>
                </a:solidFill>
                <a:latin typeface="Arial" panose="020B0604020202020204" pitchFamily="34" charset="0"/>
                <a:ea typeface="Calibri" panose="020F0502020204030204" pitchFamily="34" charset="0"/>
                <a:cs typeface="Arial" panose="020B0604020202020204" pitchFamily="34" charset="0"/>
              </a:rPr>
              <a:t>Unthriftiness</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 (UNTH)</a:t>
            </a:r>
          </a:p>
          <a:p>
            <a:pPr marL="685800" lvl="1" indent="-228600">
              <a:lnSpc>
                <a:spcPct val="150000"/>
              </a:lnSpc>
              <a:buFont typeface="+mj-lt"/>
              <a:buAutoNum type="arabicPeriod"/>
            </a:pP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Other infections </a:t>
            </a:r>
            <a:r>
              <a:rPr lang="en-US" sz="1100" dirty="0">
                <a:solidFill>
                  <a:srgbClr val="002060"/>
                </a:solidFill>
                <a:latin typeface="Arial" panose="020B0604020202020204" pitchFamily="34" charset="0"/>
                <a:ea typeface="Calibri" panose="020F0502020204030204" pitchFamily="34" charset="0"/>
                <a:cs typeface="Arial" panose="020B0604020202020204" pitchFamily="34" charset="0"/>
              </a:rPr>
              <a:t>(OT)</a:t>
            </a:r>
          </a:p>
          <a:p>
            <a:pPr lvl="1">
              <a:lnSpc>
                <a:spcPct val="150000"/>
              </a:lnSpc>
            </a:pPr>
            <a:endParaRPr lang="en-US" sz="800" dirty="0">
              <a:latin typeface="Arial" panose="020B0604020202020204" pitchFamily="34" charset="0"/>
              <a:ea typeface="Calibri" panose="020F0502020204030204" pitchFamily="34" charset="0"/>
              <a:cs typeface="Arial" panose="020B0604020202020204" pitchFamily="34" charset="0"/>
            </a:endParaRPr>
          </a:p>
        </p:txBody>
      </p:sp>
      <p:sp>
        <p:nvSpPr>
          <p:cNvPr id="28" name="Arrow: Curved Left 27">
            <a:extLst>
              <a:ext uri="{FF2B5EF4-FFF2-40B4-BE49-F238E27FC236}">
                <a16:creationId xmlns:a16="http://schemas.microsoft.com/office/drawing/2014/main" id="{B338CB9A-8ADB-311B-94E1-A12980127EA6}"/>
              </a:ext>
            </a:extLst>
          </p:cNvPr>
          <p:cNvSpPr/>
          <p:nvPr/>
        </p:nvSpPr>
        <p:spPr bwMode="auto">
          <a:xfrm>
            <a:off x="6723723" y="997185"/>
            <a:ext cx="960057" cy="1130359"/>
          </a:xfrm>
          <a:prstGeom prst="curvedLeftArrow">
            <a:avLst>
              <a:gd name="adj1" fmla="val 19174"/>
              <a:gd name="adj2" fmla="val 50000"/>
              <a:gd name="adj3" fmla="val 25000"/>
            </a:avLst>
          </a:prstGeom>
          <a:gradFill>
            <a:gsLst>
              <a:gs pos="68875">
                <a:srgbClr val="DCD3D4">
                  <a:lumMod val="84000"/>
                  <a:lumOff val="16000"/>
                </a:srgbClr>
              </a:gs>
              <a:gs pos="63750">
                <a:srgbClr val="D8B5B6"/>
              </a:gs>
              <a:gs pos="53500">
                <a:srgbClr val="D07979"/>
              </a:gs>
              <a:gs pos="3300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30" name="Picture 29" descr="A person in a blue coat and hat with a stethoscope on his neck and a tablet in a pig farm&#10;&#10;AI-generated content may be incorrect.">
            <a:extLst>
              <a:ext uri="{FF2B5EF4-FFF2-40B4-BE49-F238E27FC236}">
                <a16:creationId xmlns:a16="http://schemas.microsoft.com/office/drawing/2014/main" id="{9A8465CE-72C2-B8E5-3523-3C5C98DA10F0}"/>
              </a:ext>
            </a:extLst>
          </p:cNvPr>
          <p:cNvPicPr>
            <a:picLocks noChangeAspect="1"/>
          </p:cNvPicPr>
          <p:nvPr/>
        </p:nvPicPr>
        <p:blipFill>
          <a:blip r:embed="rId9"/>
          <a:stretch>
            <a:fillRect/>
          </a:stretch>
        </p:blipFill>
        <p:spPr>
          <a:xfrm>
            <a:off x="2272887" y="2078391"/>
            <a:ext cx="1918112" cy="1788759"/>
          </a:xfrm>
          <a:prstGeom prst="rect">
            <a:avLst/>
          </a:prstGeom>
        </p:spPr>
      </p:pic>
      <p:pic>
        <p:nvPicPr>
          <p:cNvPr id="35" name="Picture 34">
            <a:extLst>
              <a:ext uri="{FF2B5EF4-FFF2-40B4-BE49-F238E27FC236}">
                <a16:creationId xmlns:a16="http://schemas.microsoft.com/office/drawing/2014/main" id="{405F30CD-8B1F-07BF-4F9B-7DA8B93CBFAC}"/>
              </a:ext>
            </a:extLst>
          </p:cNvPr>
          <p:cNvPicPr>
            <a:picLocks noChangeAspect="1"/>
          </p:cNvPicPr>
          <p:nvPr/>
        </p:nvPicPr>
        <p:blipFill>
          <a:blip r:embed="rId10"/>
          <a:stretch>
            <a:fillRect/>
          </a:stretch>
        </p:blipFill>
        <p:spPr>
          <a:xfrm>
            <a:off x="3783112" y="881109"/>
            <a:ext cx="1200212" cy="764735"/>
          </a:xfrm>
          <a:prstGeom prst="rect">
            <a:avLst/>
          </a:prstGeom>
        </p:spPr>
      </p:pic>
      <p:pic>
        <p:nvPicPr>
          <p:cNvPr id="36" name="Picture 35">
            <a:extLst>
              <a:ext uri="{FF2B5EF4-FFF2-40B4-BE49-F238E27FC236}">
                <a16:creationId xmlns:a16="http://schemas.microsoft.com/office/drawing/2014/main" id="{81C9F2BC-0F1B-DD8D-D9BD-3760397E8695}"/>
              </a:ext>
            </a:extLst>
          </p:cNvPr>
          <p:cNvPicPr>
            <a:picLocks noChangeAspect="1"/>
          </p:cNvPicPr>
          <p:nvPr/>
        </p:nvPicPr>
        <p:blipFill>
          <a:blip r:embed="rId10"/>
          <a:stretch>
            <a:fillRect/>
          </a:stretch>
        </p:blipFill>
        <p:spPr>
          <a:xfrm>
            <a:off x="5323338" y="872099"/>
            <a:ext cx="1200212" cy="764735"/>
          </a:xfrm>
          <a:prstGeom prst="rect">
            <a:avLst/>
          </a:prstGeom>
        </p:spPr>
      </p:pic>
      <p:pic>
        <p:nvPicPr>
          <p:cNvPr id="40" name="Picture 39">
            <a:extLst>
              <a:ext uri="{FF2B5EF4-FFF2-40B4-BE49-F238E27FC236}">
                <a16:creationId xmlns:a16="http://schemas.microsoft.com/office/drawing/2014/main" id="{53CC48D0-E923-975C-29C1-F70EF901B937}"/>
              </a:ext>
            </a:extLst>
          </p:cNvPr>
          <p:cNvPicPr>
            <a:picLocks noChangeAspect="1"/>
          </p:cNvPicPr>
          <p:nvPr/>
        </p:nvPicPr>
        <p:blipFill>
          <a:blip r:embed="rId11"/>
          <a:stretch>
            <a:fillRect/>
          </a:stretch>
        </p:blipFill>
        <p:spPr>
          <a:xfrm>
            <a:off x="5701887" y="2082516"/>
            <a:ext cx="1156113" cy="779330"/>
          </a:xfrm>
          <a:prstGeom prst="rect">
            <a:avLst/>
          </a:prstGeom>
        </p:spPr>
      </p:pic>
      <p:sp>
        <p:nvSpPr>
          <p:cNvPr id="41" name="TextBox 40">
            <a:extLst>
              <a:ext uri="{FF2B5EF4-FFF2-40B4-BE49-F238E27FC236}">
                <a16:creationId xmlns:a16="http://schemas.microsoft.com/office/drawing/2014/main" id="{6B329110-51B1-3921-3121-0124B3A20796}"/>
              </a:ext>
            </a:extLst>
          </p:cNvPr>
          <p:cNvSpPr txBox="1"/>
          <p:nvPr/>
        </p:nvSpPr>
        <p:spPr>
          <a:xfrm>
            <a:off x="4279619" y="1686509"/>
            <a:ext cx="2121181" cy="335156"/>
          </a:xfrm>
          <a:prstGeom prst="rect">
            <a:avLst/>
          </a:prstGeom>
          <a:noFill/>
        </p:spPr>
        <p:txBody>
          <a:bodyPr wrap="square" rtlCol="0">
            <a:spAutoFit/>
          </a:bodyPr>
          <a:lstStyle/>
          <a:p>
            <a:pPr algn="ctr">
              <a:lnSpc>
                <a:spcPct val="150000"/>
              </a:lnSpc>
            </a:pPr>
            <a:r>
              <a:rPr lang="en-US" sz="1200" b="1" dirty="0">
                <a:solidFill>
                  <a:srgbClr val="002060"/>
                </a:solidFill>
                <a:latin typeface="Arial" panose="020B0604020202020204" pitchFamily="34" charset="0"/>
                <a:ea typeface="Calibri" panose="020F0502020204030204" pitchFamily="34" charset="0"/>
                <a:cs typeface="Arial" panose="020B0604020202020204" pitchFamily="34" charset="0"/>
              </a:rPr>
              <a:t>Phenotypic data collection</a:t>
            </a:r>
          </a:p>
        </p:txBody>
      </p:sp>
      <p:sp>
        <p:nvSpPr>
          <p:cNvPr id="42" name="Cross 41">
            <a:extLst>
              <a:ext uri="{FF2B5EF4-FFF2-40B4-BE49-F238E27FC236}">
                <a16:creationId xmlns:a16="http://schemas.microsoft.com/office/drawing/2014/main" id="{7D4C3A45-F6E8-1E34-01AA-104342702A5B}"/>
              </a:ext>
            </a:extLst>
          </p:cNvPr>
          <p:cNvSpPr/>
          <p:nvPr/>
        </p:nvSpPr>
        <p:spPr bwMode="auto">
          <a:xfrm>
            <a:off x="5323338" y="2344064"/>
            <a:ext cx="315462" cy="313225"/>
          </a:xfrm>
          <a:prstGeom prst="plus">
            <a:avLst>
              <a:gd name="adj" fmla="val 39876"/>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TextBox 42">
            <a:extLst>
              <a:ext uri="{FF2B5EF4-FFF2-40B4-BE49-F238E27FC236}">
                <a16:creationId xmlns:a16="http://schemas.microsoft.com/office/drawing/2014/main" id="{FBCA187A-05F2-93A9-1C5D-68867AA22D24}"/>
              </a:ext>
            </a:extLst>
          </p:cNvPr>
          <p:cNvSpPr txBox="1"/>
          <p:nvPr/>
        </p:nvSpPr>
        <p:spPr>
          <a:xfrm>
            <a:off x="7467601" y="2770948"/>
            <a:ext cx="1904999" cy="294632"/>
          </a:xfrm>
          <a:prstGeom prst="rect">
            <a:avLst/>
          </a:prstGeom>
          <a:noFill/>
        </p:spPr>
        <p:txBody>
          <a:bodyPr wrap="square" rtlCol="0">
            <a:spAutoFit/>
          </a:bodyPr>
          <a:lstStyle/>
          <a:p>
            <a:pPr>
              <a:lnSpc>
                <a:spcPct val="150000"/>
              </a:lnSpc>
            </a:pPr>
            <a:endParaRPr lang="en-US" sz="1000"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33E65F03-CE43-AC28-6253-CA3575859258}"/>
              </a:ext>
            </a:extLst>
          </p:cNvPr>
          <p:cNvSpPr/>
          <p:nvPr/>
        </p:nvSpPr>
        <p:spPr bwMode="auto">
          <a:xfrm>
            <a:off x="3021112" y="927847"/>
            <a:ext cx="609600" cy="6533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TextBox 43">
            <a:extLst>
              <a:ext uri="{FF2B5EF4-FFF2-40B4-BE49-F238E27FC236}">
                <a16:creationId xmlns:a16="http://schemas.microsoft.com/office/drawing/2014/main" id="{AEF4C98E-23EA-E989-8169-2CC1523E52C2}"/>
              </a:ext>
            </a:extLst>
          </p:cNvPr>
          <p:cNvSpPr txBox="1"/>
          <p:nvPr/>
        </p:nvSpPr>
        <p:spPr>
          <a:xfrm>
            <a:off x="34207" y="4400550"/>
            <a:ext cx="4573688" cy="400110"/>
          </a:xfrm>
          <a:prstGeom prst="rect">
            <a:avLst/>
          </a:prstGeom>
          <a:noFill/>
        </p:spPr>
        <p:txBody>
          <a:bodyPr wrap="none" rtlCol="0">
            <a:spAutoFit/>
          </a:bodyPr>
          <a:lstStyle/>
          <a:p>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Model: </a:t>
            </a:r>
            <a:r>
              <a:rPr lang="en-US" sz="1000" b="1" dirty="0" err="1">
                <a:solidFill>
                  <a:srgbClr val="002060"/>
                </a:solidFill>
                <a:latin typeface="Arial" panose="020B0604020202020204" pitchFamily="34" charset="0"/>
                <a:ea typeface="Calibri" panose="020F0502020204030204" pitchFamily="34" charset="0"/>
                <a:cs typeface="Arial" panose="020B0604020202020204" pitchFamily="34" charset="0"/>
              </a:rPr>
              <a:t>y</a:t>
            </a:r>
            <a:r>
              <a:rPr lang="en-US" sz="1000" b="1" baseline="-25000" dirty="0" err="1">
                <a:solidFill>
                  <a:srgbClr val="002060"/>
                </a:solidFill>
                <a:latin typeface="Arial" panose="020B0604020202020204" pitchFamily="34" charset="0"/>
                <a:ea typeface="Calibri" panose="020F0502020204030204" pitchFamily="34" charset="0"/>
                <a:cs typeface="Arial" panose="020B0604020202020204" pitchFamily="34" charset="0"/>
              </a:rPr>
              <a:t>ijklm</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b="1" dirty="0" err="1">
                <a:solidFill>
                  <a:srgbClr val="0070C0"/>
                </a:solidFill>
                <a:latin typeface="Arial" panose="020B0604020202020204" pitchFamily="34" charset="0"/>
                <a:ea typeface="Calibri" panose="020F0502020204030204" pitchFamily="34" charset="0"/>
                <a:cs typeface="Arial" panose="020B0604020202020204" pitchFamily="34" charset="0"/>
              </a:rPr>
              <a:t>Batch</a:t>
            </a:r>
            <a:r>
              <a:rPr lang="en-US" sz="1000" b="1" baseline="-25000" dirty="0" err="1">
                <a:solidFill>
                  <a:srgbClr val="0070C0"/>
                </a:solidFill>
                <a:latin typeface="Arial" panose="020B0604020202020204" pitchFamily="34" charset="0"/>
                <a:ea typeface="Calibri" panose="020F0502020204030204" pitchFamily="34" charset="0"/>
                <a:cs typeface="Arial" panose="020B0604020202020204" pitchFamily="34" charset="0"/>
              </a:rPr>
              <a:t>i</a:t>
            </a:r>
            <a:r>
              <a:rPr lang="en-US" sz="1000" b="1" dirty="0">
                <a:solidFill>
                  <a:srgbClr val="00B0F0"/>
                </a:solidFill>
                <a:latin typeface="Arial" panose="020B0604020202020204" pitchFamily="34" charset="0"/>
                <a:ea typeface="Calibri" panose="020F0502020204030204" pitchFamily="34" charset="0"/>
                <a:cs typeface="Arial" panose="020B0604020202020204" pitchFamily="34" charset="0"/>
              </a:rPr>
              <a:t> </a:t>
            </a: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b="1" dirty="0" err="1">
                <a:solidFill>
                  <a:srgbClr val="008A3E"/>
                </a:solidFill>
                <a:latin typeface="Arial" panose="020B0604020202020204" pitchFamily="34" charset="0"/>
                <a:ea typeface="Calibri" panose="020F0502020204030204" pitchFamily="34" charset="0"/>
                <a:cs typeface="Arial" panose="020B0604020202020204" pitchFamily="34" charset="0"/>
              </a:rPr>
              <a:t>EntryAge</a:t>
            </a:r>
            <a:r>
              <a:rPr lang="en-US" sz="1000" b="1" baseline="-25000" dirty="0" err="1">
                <a:solidFill>
                  <a:srgbClr val="008A3E"/>
                </a:solidFill>
                <a:latin typeface="Arial" panose="020B0604020202020204" pitchFamily="34" charset="0"/>
                <a:ea typeface="Calibri" panose="020F0502020204030204" pitchFamily="34" charset="0"/>
                <a:cs typeface="Arial" panose="020B0604020202020204" pitchFamily="34" charset="0"/>
              </a:rPr>
              <a:t>ijklm</a:t>
            </a:r>
            <a:r>
              <a:rPr lang="en-US" sz="1000" b="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Pen</a:t>
            </a:r>
            <a:r>
              <a:rPr lang="en-US" sz="1000" b="1" baseline="-25000" dirty="0">
                <a:solidFill>
                  <a:srgbClr val="002060"/>
                </a:solidFill>
                <a:latin typeface="Arial" panose="020B0604020202020204" pitchFamily="34" charset="0"/>
                <a:ea typeface="Calibri" panose="020F0502020204030204" pitchFamily="34" charset="0"/>
                <a:cs typeface="Arial" panose="020B0604020202020204" pitchFamily="34" charset="0"/>
              </a:rPr>
              <a:t>k</a:t>
            </a:r>
            <a:r>
              <a:rPr lang="en-US" sz="1000" b="1" dirty="0">
                <a:latin typeface="Arial" panose="020B0604020202020204" pitchFamily="34" charset="0"/>
                <a:ea typeface="Calibri" panose="020F0502020204030204" pitchFamily="34" charset="0"/>
                <a:cs typeface="Arial" panose="020B0604020202020204" pitchFamily="34" charset="0"/>
              </a:rPr>
              <a:t> + </a:t>
            </a:r>
            <a:r>
              <a:rPr lang="en-US" sz="1000" b="1" dirty="0" err="1">
                <a:solidFill>
                  <a:srgbClr val="002060"/>
                </a:solidFill>
                <a:latin typeface="Arial" panose="020B0604020202020204" pitchFamily="34" charset="0"/>
                <a:ea typeface="Calibri" panose="020F0502020204030204" pitchFamily="34" charset="0"/>
                <a:cs typeface="Arial" panose="020B0604020202020204" pitchFamily="34" charset="0"/>
              </a:rPr>
              <a:t>Sow</a:t>
            </a:r>
            <a:r>
              <a:rPr lang="en-US" sz="1000" b="1" baseline="-25000" dirty="0" err="1">
                <a:solidFill>
                  <a:srgbClr val="002060"/>
                </a:solidFill>
                <a:latin typeface="Arial" panose="020B0604020202020204" pitchFamily="34" charset="0"/>
                <a:ea typeface="Calibri" panose="020F0502020204030204" pitchFamily="34" charset="0"/>
                <a:cs typeface="Arial" panose="020B0604020202020204" pitchFamily="34" charset="0"/>
              </a:rPr>
              <a:t>ijkl</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Pig(</a:t>
            </a:r>
            <a:r>
              <a:rPr lang="en-US" sz="1000" b="1" dirty="0" err="1">
                <a:solidFill>
                  <a:srgbClr val="002060"/>
                </a:solidFill>
                <a:latin typeface="Arial" panose="020B0604020202020204" pitchFamily="34" charset="0"/>
                <a:ea typeface="Calibri" panose="020F0502020204030204" pitchFamily="34" charset="0"/>
                <a:cs typeface="Arial" panose="020B0604020202020204" pitchFamily="34" charset="0"/>
              </a:rPr>
              <a:t>grm</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a:t>
            </a:r>
            <a:r>
              <a:rPr lang="en-US" sz="1000" b="1" baseline="-25000" dirty="0" err="1">
                <a:solidFill>
                  <a:srgbClr val="002060"/>
                </a:solidFill>
                <a:latin typeface="Arial" panose="020B0604020202020204" pitchFamily="34" charset="0"/>
                <a:ea typeface="Calibri" panose="020F0502020204030204" pitchFamily="34" charset="0"/>
                <a:cs typeface="Arial" panose="020B0604020202020204" pitchFamily="34" charset="0"/>
              </a:rPr>
              <a:t>ijklm</a:t>
            </a:r>
            <a:r>
              <a:rPr lang="en-US" sz="10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b="1" dirty="0" err="1">
                <a:solidFill>
                  <a:srgbClr val="002060"/>
                </a:solidFill>
                <a:latin typeface="Arial" panose="020B0604020202020204" pitchFamily="34" charset="0"/>
                <a:ea typeface="Calibri" panose="020F0502020204030204" pitchFamily="34" charset="0"/>
                <a:cs typeface="Arial" panose="020B0604020202020204" pitchFamily="34" charset="0"/>
              </a:rPr>
              <a:t>e</a:t>
            </a:r>
            <a:r>
              <a:rPr lang="en-US" sz="1000" b="1" baseline="-25000" dirty="0" err="1">
                <a:solidFill>
                  <a:srgbClr val="002060"/>
                </a:solidFill>
                <a:latin typeface="Arial" panose="020B0604020202020204" pitchFamily="34" charset="0"/>
                <a:ea typeface="Calibri" panose="020F0502020204030204" pitchFamily="34" charset="0"/>
                <a:cs typeface="Arial" panose="020B0604020202020204" pitchFamily="34" charset="0"/>
              </a:rPr>
              <a:t>ijklm</a:t>
            </a:r>
            <a:endParaRPr lang="en-US" sz="1000" b="1" baseline="-25000" dirty="0">
              <a:solidFill>
                <a:srgbClr val="002060"/>
              </a:solidFill>
              <a:latin typeface="Arial" panose="020B0604020202020204" pitchFamily="34" charset="0"/>
              <a:ea typeface="Calibri" panose="020F0502020204030204" pitchFamily="34" charset="0"/>
              <a:cs typeface="Arial" panose="020B0604020202020204" pitchFamily="34" charset="0"/>
            </a:endParaRPr>
          </a:p>
          <a:p>
            <a:endParaRPr lang="en-US" sz="1000" dirty="0"/>
          </a:p>
        </p:txBody>
      </p:sp>
      <p:sp>
        <p:nvSpPr>
          <p:cNvPr id="27" name="Arrow: Curved Right 26">
            <a:extLst>
              <a:ext uri="{FF2B5EF4-FFF2-40B4-BE49-F238E27FC236}">
                <a16:creationId xmlns:a16="http://schemas.microsoft.com/office/drawing/2014/main" id="{3BE7C78C-9BAB-3402-A740-F4B8FE6C3370}"/>
              </a:ext>
            </a:extLst>
          </p:cNvPr>
          <p:cNvSpPr/>
          <p:nvPr/>
        </p:nvSpPr>
        <p:spPr bwMode="auto">
          <a:xfrm>
            <a:off x="3048000" y="1058270"/>
            <a:ext cx="914400" cy="1056280"/>
          </a:xfrm>
          <a:prstGeom prst="curvedRightArrow">
            <a:avLst>
              <a:gd name="adj1" fmla="val 19943"/>
              <a:gd name="adj2" fmla="val 54444"/>
              <a:gd name="adj3" fmla="val 27590"/>
            </a:avLst>
          </a:prstGeom>
          <a:gradFill>
            <a:gsLst>
              <a:gs pos="3300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glow rad="127000">
                  <a:schemeClr val="accent2"/>
                </a:glow>
                <a:reflection blurRad="406400" endPos="65000" dist="50800" dir="5400000" sy="-100000" algn="bl" rotWithShape="0"/>
              </a:effectLst>
              <a:latin typeface="Times" charset="0"/>
            </a:endParaRPr>
          </a:p>
        </p:txBody>
      </p:sp>
      <p:sp>
        <p:nvSpPr>
          <p:cNvPr id="46" name="TextBox 45">
            <a:extLst>
              <a:ext uri="{FF2B5EF4-FFF2-40B4-BE49-F238E27FC236}">
                <a16:creationId xmlns:a16="http://schemas.microsoft.com/office/drawing/2014/main" id="{E526AD5F-AA5D-EDF7-0950-A1A3715038C6}"/>
              </a:ext>
            </a:extLst>
          </p:cNvPr>
          <p:cNvSpPr txBox="1"/>
          <p:nvPr/>
        </p:nvSpPr>
        <p:spPr>
          <a:xfrm>
            <a:off x="0" y="2114550"/>
            <a:ext cx="1981200" cy="892552"/>
          </a:xfrm>
          <a:prstGeom prst="rect">
            <a:avLst/>
          </a:prstGeom>
          <a:noFill/>
        </p:spPr>
        <p:txBody>
          <a:bodyPr wrap="square" rtlCol="0">
            <a:spAutoFit/>
          </a:bodyPr>
          <a:lstStyle/>
          <a:p>
            <a:pPr>
              <a:lnSpc>
                <a:spcPct val="150000"/>
              </a:lnSpc>
            </a:pPr>
            <a:r>
              <a:rPr lang="en-US" sz="1000" b="1" dirty="0">
                <a:solidFill>
                  <a:srgbClr val="C00000"/>
                </a:solidFill>
                <a:latin typeface="Arial" panose="020B0604020202020204" pitchFamily="34" charset="0"/>
                <a:ea typeface="Calibri" panose="020F0502020204030204" pitchFamily="34" charset="0"/>
                <a:cs typeface="Arial" panose="020B0604020202020204" pitchFamily="34" charset="0"/>
              </a:rPr>
              <a:t>Genotyping</a:t>
            </a:r>
          </a:p>
          <a:p>
            <a:pPr marL="177800" indent="-177800">
              <a:lnSpc>
                <a:spcPct val="150000"/>
              </a:lnSpc>
              <a:buFont typeface="Arial" panose="020B0604020202020204" pitchFamily="34" charset="0"/>
              <a:buChar char="•"/>
            </a:pPr>
            <a:r>
              <a:rPr lang="en-US" sz="900" b="1" dirty="0">
                <a:solidFill>
                  <a:srgbClr val="002060"/>
                </a:solidFill>
                <a:latin typeface="Arial" panose="020B0604020202020204" pitchFamily="34" charset="0"/>
                <a:ea typeface="Calibri" panose="020F0502020204030204" pitchFamily="34" charset="0"/>
                <a:cs typeface="Arial" panose="020B0604020202020204" pitchFamily="34" charset="0"/>
              </a:rPr>
              <a:t>650k Affymetrix Axiom Porcine Genotyping Array</a:t>
            </a:r>
          </a:p>
          <a:p>
            <a:endParaRPr lang="en-US" sz="1000" dirty="0"/>
          </a:p>
        </p:txBody>
      </p:sp>
      <p:sp>
        <p:nvSpPr>
          <p:cNvPr id="48" name="TextBox 47">
            <a:extLst>
              <a:ext uri="{FF2B5EF4-FFF2-40B4-BE49-F238E27FC236}">
                <a16:creationId xmlns:a16="http://schemas.microsoft.com/office/drawing/2014/main" id="{F397794F-32D8-A77C-0984-937D508430B1}"/>
              </a:ext>
            </a:extLst>
          </p:cNvPr>
          <p:cNvSpPr txBox="1"/>
          <p:nvPr/>
        </p:nvSpPr>
        <p:spPr>
          <a:xfrm>
            <a:off x="-4401" y="2701969"/>
            <a:ext cx="2048687" cy="1774781"/>
          </a:xfrm>
          <a:prstGeom prst="rect">
            <a:avLst/>
          </a:prstGeom>
          <a:noFill/>
        </p:spPr>
        <p:txBody>
          <a:bodyPr wrap="square" rtlCol="0">
            <a:spAutoFit/>
          </a:bodyPr>
          <a:lstStyle/>
          <a:p>
            <a:pPr>
              <a:lnSpc>
                <a:spcPct val="150000"/>
              </a:lnSpc>
            </a:pPr>
            <a:r>
              <a:rPr lang="en-US" sz="1000" b="1" dirty="0">
                <a:solidFill>
                  <a:srgbClr val="C00000"/>
                </a:solidFill>
                <a:latin typeface="Arial" panose="020B0604020202020204" pitchFamily="34" charset="0"/>
                <a:ea typeface="Calibri" panose="020F0502020204030204" pitchFamily="34" charset="0"/>
                <a:cs typeface="Arial" panose="020B0604020202020204" pitchFamily="34" charset="0"/>
              </a:rPr>
              <a:t>Traits analyzed </a:t>
            </a:r>
          </a:p>
          <a:p>
            <a:pPr marL="171450" indent="-171450">
              <a:lnSpc>
                <a:spcPct val="150000"/>
              </a:lnSpc>
              <a:buFont typeface="Arial" panose="020B0604020202020204" pitchFamily="34" charset="0"/>
              <a:buChar char="•"/>
            </a:pPr>
            <a:r>
              <a:rPr lang="en-US" sz="900" b="1" dirty="0">
                <a:solidFill>
                  <a:srgbClr val="002060"/>
                </a:solidFill>
                <a:latin typeface="Arial" panose="020B0604020202020204" pitchFamily="34" charset="0"/>
                <a:ea typeface="Calibri" panose="020F0502020204030204" pitchFamily="34" charset="0"/>
                <a:cs typeface="Arial" panose="020B0604020202020204" pitchFamily="34" charset="0"/>
              </a:rPr>
              <a:t>Treatment rates (TRR) and Mortalities (MOR)</a:t>
            </a:r>
          </a:p>
          <a:p>
            <a:pPr>
              <a:lnSpc>
                <a:spcPct val="150000"/>
              </a:lnSpc>
            </a:pPr>
            <a:r>
              <a:rPr lang="en-US" sz="1000" b="1" dirty="0">
                <a:solidFill>
                  <a:srgbClr val="C00000"/>
                </a:solidFill>
                <a:latin typeface="Arial" panose="020B0604020202020204" pitchFamily="34" charset="0"/>
                <a:ea typeface="Calibri" panose="020F0502020204030204" pitchFamily="34" charset="0"/>
                <a:cs typeface="Arial" panose="020B0604020202020204" pitchFamily="34" charset="0"/>
              </a:rPr>
              <a:t>Estimates</a:t>
            </a:r>
            <a:r>
              <a:rPr lang="en-US" sz="1000"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000" b="1" i="1" dirty="0">
                <a:solidFill>
                  <a:srgbClr val="C00000"/>
                </a:solidFill>
                <a:latin typeface="Arial" panose="020B0604020202020204" pitchFamily="34" charset="0"/>
                <a:ea typeface="Calibri" panose="020F0502020204030204" pitchFamily="34" charset="0"/>
                <a:cs typeface="Arial" panose="020B0604020202020204" pitchFamily="34" charset="0"/>
              </a:rPr>
              <a:t>c</a:t>
            </a:r>
            <a:r>
              <a:rPr lang="en-US" sz="1000" b="1" i="1" baseline="30000" dirty="0">
                <a:solidFill>
                  <a:srgbClr val="C00000"/>
                </a:solidFill>
                <a:latin typeface="Arial" panose="020B0604020202020204" pitchFamily="34" charset="0"/>
                <a:ea typeface="Calibri" panose="020F0502020204030204" pitchFamily="34" charset="0"/>
                <a:cs typeface="Arial" panose="020B0604020202020204" pitchFamily="34" charset="0"/>
              </a:rPr>
              <a:t>2</a:t>
            </a:r>
            <a:r>
              <a:rPr lang="en-US" sz="1000" b="1" i="1" dirty="0">
                <a:solidFill>
                  <a:srgbClr val="C00000"/>
                </a:solidFill>
                <a:latin typeface="Arial" panose="020B0604020202020204" pitchFamily="34" charset="0"/>
                <a:ea typeface="Calibri" panose="020F0502020204030204" pitchFamily="34" charset="0"/>
                <a:cs typeface="Arial" panose="020B0604020202020204" pitchFamily="34" charset="0"/>
              </a:rPr>
              <a:t>, h</a:t>
            </a:r>
            <a:r>
              <a:rPr lang="en-US" sz="1000" b="1" i="1" baseline="30000" dirty="0">
                <a:solidFill>
                  <a:srgbClr val="C00000"/>
                </a:solidFill>
                <a:latin typeface="Arial" panose="020B0604020202020204" pitchFamily="34" charset="0"/>
                <a:ea typeface="Calibri" panose="020F0502020204030204" pitchFamily="34" charset="0"/>
                <a:cs typeface="Arial" panose="020B0604020202020204" pitchFamily="34" charset="0"/>
              </a:rPr>
              <a:t>2</a:t>
            </a:r>
            <a:r>
              <a:rPr lang="en-US" sz="1000" b="1" i="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000" b="1" dirty="0">
                <a:solidFill>
                  <a:srgbClr val="C00000"/>
                </a:solidFill>
                <a:latin typeface="Arial" panose="020B0604020202020204" pitchFamily="34" charset="0"/>
                <a:ea typeface="Calibri" panose="020F0502020204030204" pitchFamily="34" charset="0"/>
                <a:cs typeface="Arial" panose="020B0604020202020204" pitchFamily="34" charset="0"/>
              </a:rPr>
              <a:t>and</a:t>
            </a:r>
            <a:r>
              <a:rPr lang="en-US" sz="1000" b="1" i="1" dirty="0">
                <a:solidFill>
                  <a:srgbClr val="C00000"/>
                </a:solidFill>
                <a:latin typeface="Arial" panose="020B0604020202020204" pitchFamily="34" charset="0"/>
                <a:ea typeface="Calibri" panose="020F0502020204030204" pitchFamily="34" charset="0"/>
                <a:cs typeface="Arial" panose="020B0604020202020204" pitchFamily="34" charset="0"/>
              </a:rPr>
              <a:t> </a:t>
            </a:r>
            <a:r>
              <a:rPr lang="en-US" sz="1000" b="1" i="1" dirty="0" err="1">
                <a:solidFill>
                  <a:srgbClr val="C00000"/>
                </a:solidFill>
                <a:latin typeface="Arial" panose="020B0604020202020204" pitchFamily="34" charset="0"/>
                <a:ea typeface="Calibri" panose="020F0502020204030204" pitchFamily="34" charset="0"/>
                <a:cs typeface="Arial" panose="020B0604020202020204" pitchFamily="34" charset="0"/>
              </a:rPr>
              <a:t>r</a:t>
            </a:r>
            <a:r>
              <a:rPr lang="en-US" sz="1000" b="1" i="1" baseline="-25000" dirty="0" err="1">
                <a:solidFill>
                  <a:srgbClr val="C00000"/>
                </a:solidFill>
                <a:latin typeface="Arial" panose="020B0604020202020204" pitchFamily="34" charset="0"/>
                <a:ea typeface="Calibri" panose="020F0502020204030204" pitchFamily="34" charset="0"/>
                <a:cs typeface="Arial" panose="020B0604020202020204" pitchFamily="34" charset="0"/>
              </a:rPr>
              <a:t>g</a:t>
            </a:r>
            <a:endParaRPr lang="en-US" sz="1000" b="1" i="1" baseline="-25000" dirty="0">
              <a:solidFill>
                <a:srgbClr val="C00000"/>
              </a:solidFill>
              <a:latin typeface="Arial" panose="020B0604020202020204" pitchFamily="34" charset="0"/>
              <a:ea typeface="Calibri" panose="020F050202020403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900" b="1" dirty="0">
                <a:solidFill>
                  <a:srgbClr val="002060"/>
                </a:solidFill>
                <a:latin typeface="Arial" panose="020B0604020202020204" pitchFamily="34" charset="0"/>
                <a:ea typeface="Calibri" panose="020F0502020204030204" pitchFamily="34" charset="0"/>
                <a:cs typeface="Arial" panose="020B0604020202020204" pitchFamily="34" charset="0"/>
              </a:rPr>
              <a:t>Uni- and bi-variate analyses using generalized and linear mixed models with genomic relationships </a:t>
            </a:r>
            <a:r>
              <a:rPr lang="en-US" sz="900" dirty="0">
                <a:solidFill>
                  <a:srgbClr val="002060"/>
                </a:solidFill>
                <a:latin typeface="Arial" panose="020B0604020202020204" pitchFamily="34" charset="0"/>
                <a:ea typeface="Calibri" panose="020F0502020204030204" pitchFamily="34" charset="0"/>
                <a:cs typeface="Arial" panose="020B0604020202020204" pitchFamily="34" charset="0"/>
              </a:rPr>
              <a:t>(</a:t>
            </a:r>
            <a:r>
              <a:rPr lang="en-US" sz="900" dirty="0" err="1">
                <a:solidFill>
                  <a:srgbClr val="002060"/>
                </a:solidFill>
                <a:latin typeface="Arial" panose="020B0604020202020204" pitchFamily="34" charset="0"/>
                <a:ea typeface="Calibri" panose="020F0502020204030204" pitchFamily="34" charset="0"/>
                <a:cs typeface="Arial" panose="020B0604020202020204" pitchFamily="34" charset="0"/>
              </a:rPr>
              <a:t>ASReml</a:t>
            </a:r>
            <a:r>
              <a:rPr lang="en-US" sz="900" dirty="0">
                <a:solidFill>
                  <a:srgbClr val="002060"/>
                </a:solidFill>
                <a:latin typeface="Arial" panose="020B0604020202020204" pitchFamily="34" charset="0"/>
                <a:ea typeface="Calibri" panose="020F0502020204030204" pitchFamily="34" charset="0"/>
                <a:cs typeface="Arial" panose="020B0604020202020204" pitchFamily="34" charset="0"/>
              </a:rPr>
              <a:t> 4.2)</a:t>
            </a:r>
          </a:p>
        </p:txBody>
      </p:sp>
      <p:sp>
        <p:nvSpPr>
          <p:cNvPr id="49" name="TextBox 48">
            <a:extLst>
              <a:ext uri="{FF2B5EF4-FFF2-40B4-BE49-F238E27FC236}">
                <a16:creationId xmlns:a16="http://schemas.microsoft.com/office/drawing/2014/main" id="{631D817D-1101-E25F-31E8-ABFBDC51DCDD}"/>
              </a:ext>
            </a:extLst>
          </p:cNvPr>
          <p:cNvSpPr txBox="1"/>
          <p:nvPr/>
        </p:nvSpPr>
        <p:spPr>
          <a:xfrm>
            <a:off x="4190999" y="2875513"/>
            <a:ext cx="4628190" cy="335156"/>
          </a:xfrm>
          <a:prstGeom prst="rect">
            <a:avLst/>
          </a:prstGeom>
          <a:noFill/>
        </p:spPr>
        <p:txBody>
          <a:bodyPr wrap="none" rtlCol="0">
            <a:spAutoFit/>
          </a:bodyPr>
          <a:lstStyle/>
          <a:p>
            <a:pPr>
              <a:lnSpc>
                <a:spcPct val="150000"/>
              </a:lnSpc>
            </a:pPr>
            <a:r>
              <a:rPr lang="en-US" sz="1200" dirty="0">
                <a:solidFill>
                  <a:srgbClr val="C00000"/>
                </a:solidFill>
                <a:latin typeface="Arial" panose="020B0604020202020204" pitchFamily="34" charset="0"/>
                <a:ea typeface="Calibri" panose="020F0502020204030204" pitchFamily="34" charset="0"/>
                <a:cs typeface="Arial" panose="020B0604020202020204" pitchFamily="34" charset="0"/>
              </a:rPr>
              <a:t>Individual health treatments </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and </a:t>
            </a:r>
            <a:r>
              <a:rPr lang="en-US" sz="1200" dirty="0">
                <a:solidFill>
                  <a:srgbClr val="C00000"/>
                </a:solidFill>
                <a:latin typeface="Arial" panose="020B0604020202020204" pitchFamily="34" charset="0"/>
                <a:ea typeface="Calibri" panose="020F0502020204030204" pitchFamily="34" charset="0"/>
                <a:cs typeface="Arial" panose="020B0604020202020204" pitchFamily="34" charset="0"/>
              </a:rPr>
              <a:t>mortality records </a:t>
            </a:r>
            <a:r>
              <a:rPr lang="en-US" sz="1200" dirty="0">
                <a:solidFill>
                  <a:srgbClr val="002060"/>
                </a:solidFill>
                <a:latin typeface="Arial" panose="020B0604020202020204" pitchFamily="34" charset="0"/>
                <a:ea typeface="Calibri" panose="020F0502020204030204" pitchFamily="34" charset="0"/>
                <a:cs typeface="Arial" panose="020B0604020202020204" pitchFamily="34" charset="0"/>
              </a:rPr>
              <a:t>categorized as</a:t>
            </a:r>
            <a:r>
              <a:rPr lang="en-US" sz="1200" b="1" dirty="0">
                <a:solidFill>
                  <a:srgbClr val="002060"/>
                </a:solidFill>
                <a:latin typeface="Arial" panose="020B0604020202020204" pitchFamily="34" charset="0"/>
                <a:ea typeface="Calibri" panose="020F0502020204030204" pitchFamily="34" charset="0"/>
                <a:cs typeface="Arial" panose="020B0604020202020204" pitchFamily="34" charset="0"/>
              </a:rPr>
              <a:t>:</a:t>
            </a:r>
          </a:p>
        </p:txBody>
      </p:sp>
      <p:pic>
        <p:nvPicPr>
          <p:cNvPr id="51" name="Picture 50">
            <a:extLst>
              <a:ext uri="{FF2B5EF4-FFF2-40B4-BE49-F238E27FC236}">
                <a16:creationId xmlns:a16="http://schemas.microsoft.com/office/drawing/2014/main" id="{56DE708A-C674-C71B-5363-881194343BFA}"/>
              </a:ext>
            </a:extLst>
          </p:cNvPr>
          <p:cNvPicPr>
            <a:picLocks noChangeAspect="1"/>
          </p:cNvPicPr>
          <p:nvPr/>
        </p:nvPicPr>
        <p:blipFill>
          <a:blip r:embed="rId12"/>
          <a:stretch>
            <a:fillRect/>
          </a:stretch>
        </p:blipFill>
        <p:spPr>
          <a:xfrm>
            <a:off x="4274661" y="2082515"/>
            <a:ext cx="960057" cy="851500"/>
          </a:xfrm>
          <a:prstGeom prst="rect">
            <a:avLst/>
          </a:prstGeom>
        </p:spPr>
      </p:pic>
    </p:spTree>
    <p:extLst>
      <p:ext uri="{BB962C8B-B14F-4D97-AF65-F5344CB8AC3E}">
        <p14:creationId xmlns:p14="http://schemas.microsoft.com/office/powerpoint/2010/main" val="1626572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0-#ppt_w/2"/>
                                          </p:val>
                                        </p:tav>
                                        <p:tav tm="100000">
                                          <p:val>
                                            <p:strVal val="#ppt_x"/>
                                          </p:val>
                                        </p:tav>
                                      </p:tavLst>
                                    </p:anim>
                                    <p:anim calcmode="lin" valueType="num">
                                      <p:cBhvr additive="base">
                                        <p:cTn id="19"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3.33333E-6 1.48148E-6 L 0.1882 -0.00278 " pathEditMode="relative" rAng="0" ptsTypes="AA">
                                      <p:cBhvr>
                                        <p:cTn id="37" dur="2000" fill="hold"/>
                                        <p:tgtEl>
                                          <p:spTgt spid="20"/>
                                        </p:tgtEl>
                                        <p:attrNameLst>
                                          <p:attrName>ppt_x</p:attrName>
                                          <p:attrName>ppt_y</p:attrName>
                                        </p:attrNameLst>
                                      </p:cBhvr>
                                      <p:rCtr x="9410" y="-154"/>
                                    </p:animMotion>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 2.83951E-6 L 0.2 0.00432 " pathEditMode="relative" rAng="0" ptsTypes="AA">
                                      <p:cBhvr>
                                        <p:cTn id="45" dur="2000" fill="hold"/>
                                        <p:tgtEl>
                                          <p:spTgt spid="5"/>
                                        </p:tgtEl>
                                        <p:attrNameLst>
                                          <p:attrName>ppt_x</p:attrName>
                                          <p:attrName>ppt_y</p:attrName>
                                        </p:attrNameLst>
                                      </p:cBhvr>
                                      <p:rCtr x="10000" y="216"/>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par>
                                <p:cTn id="50" presetID="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2 0.00432 L 0.48333 0.00432 " pathEditMode="relative" rAng="0" ptsTypes="AA">
                                      <p:cBhvr>
                                        <p:cTn id="55" dur="2000" fill="hold"/>
                                        <p:tgtEl>
                                          <p:spTgt spid="5"/>
                                        </p:tgtEl>
                                        <p:attrNameLst>
                                          <p:attrName>ppt_x</p:attrName>
                                          <p:attrName>ppt_y</p:attrName>
                                        </p:attrNameLst>
                                      </p:cBhvr>
                                      <p:rCtr x="14167" y="0"/>
                                    </p:animMotion>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4">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xEl>
                                              <p:pRg st="1" end="1"/>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nodeType="click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0-#ppt_h/2"/>
                                          </p:val>
                                        </p:tav>
                                        <p:tav tm="100000">
                                          <p:val>
                                            <p:strVal val="#ppt_y"/>
                                          </p:val>
                                        </p:tav>
                                      </p:tavLst>
                                    </p:anim>
                                  </p:childTnLst>
                                </p:cTn>
                              </p:par>
                              <p:par>
                                <p:cTn id="92" presetID="2" presetClass="entr" presetSubtype="1"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500" fill="hold"/>
                                        <p:tgtEl>
                                          <p:spTgt spid="42"/>
                                        </p:tgtEl>
                                        <p:attrNameLst>
                                          <p:attrName>ppt_x</p:attrName>
                                        </p:attrNameLst>
                                      </p:cBhvr>
                                      <p:tavLst>
                                        <p:tav tm="0">
                                          <p:val>
                                            <p:strVal val="#ppt_x"/>
                                          </p:val>
                                        </p:tav>
                                        <p:tav tm="100000">
                                          <p:val>
                                            <p:strVal val="#ppt_x"/>
                                          </p:val>
                                        </p:tav>
                                      </p:tavLst>
                                    </p:anim>
                                    <p:anim calcmode="lin" valueType="num">
                                      <p:cBhvr additive="base">
                                        <p:cTn id="95" dur="500" fill="hold"/>
                                        <p:tgtEl>
                                          <p:spTgt spid="42"/>
                                        </p:tgtEl>
                                        <p:attrNameLst>
                                          <p:attrName>ppt_y</p:attrName>
                                        </p:attrNameLst>
                                      </p:cBhvr>
                                      <p:tavLst>
                                        <p:tav tm="0">
                                          <p:val>
                                            <p:strVal val="0-#ppt_h/2"/>
                                          </p:val>
                                        </p:tav>
                                        <p:tav tm="100000">
                                          <p:val>
                                            <p:strVal val="#ppt_y"/>
                                          </p:val>
                                        </p:tav>
                                      </p:tavLst>
                                    </p:anim>
                                  </p:childTnLst>
                                </p:cTn>
                              </p:par>
                              <p:par>
                                <p:cTn id="96" presetID="2" presetClass="entr" presetSubtype="1" fill="hold" nodeType="with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fill="hold"/>
                                        <p:tgtEl>
                                          <p:spTgt spid="40"/>
                                        </p:tgtEl>
                                        <p:attrNameLst>
                                          <p:attrName>ppt_x</p:attrName>
                                        </p:attrNameLst>
                                      </p:cBhvr>
                                      <p:tavLst>
                                        <p:tav tm="0">
                                          <p:val>
                                            <p:strVal val="#ppt_x"/>
                                          </p:val>
                                        </p:tav>
                                        <p:tav tm="100000">
                                          <p:val>
                                            <p:strVal val="#ppt_x"/>
                                          </p:val>
                                        </p:tav>
                                      </p:tavLst>
                                    </p:anim>
                                    <p:anim calcmode="lin" valueType="num">
                                      <p:cBhvr additive="base">
                                        <p:cTn id="99" dur="500" fill="hold"/>
                                        <p:tgtEl>
                                          <p:spTgt spid="40"/>
                                        </p:tgtEl>
                                        <p:attrNameLst>
                                          <p:attrName>ppt_y</p:attrName>
                                        </p:attrNameLst>
                                      </p:cBhvr>
                                      <p:tavLst>
                                        <p:tav tm="0">
                                          <p:val>
                                            <p:strVal val="0-#ppt_h/2"/>
                                          </p:val>
                                        </p:tav>
                                        <p:tav tm="100000">
                                          <p:val>
                                            <p:strVal val="#ppt_y"/>
                                          </p:val>
                                        </p:tav>
                                      </p:tavLst>
                                    </p:anim>
                                  </p:childTnLst>
                                </p:cTn>
                              </p:par>
                              <p:par>
                                <p:cTn id="100" presetID="2" presetClass="entr" presetSubtype="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ppt_x"/>
                                          </p:val>
                                        </p:tav>
                                        <p:tav tm="100000">
                                          <p:val>
                                            <p:strVal val="#ppt_x"/>
                                          </p:val>
                                        </p:tav>
                                      </p:tavLst>
                                    </p:anim>
                                    <p:anim calcmode="lin" valueType="num">
                                      <p:cBhvr additive="base">
                                        <p:cTn id="103"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48">
                                            <p:txEl>
                                              <p:pRg st="0" end="0"/>
                                            </p:txEl>
                                          </p:spTgt>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48">
                                            <p:txEl>
                                              <p:pRg st="2" end="2"/>
                                            </p:txEl>
                                          </p:spTgt>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8" grpId="0" animBg="1"/>
      <p:bldP spid="41" grpId="0"/>
      <p:bldP spid="42" grpId="0" animBg="1"/>
      <p:bldP spid="45" grpId="0" animBg="1"/>
      <p:bldP spid="27" grpId="0" animBg="1"/>
      <p:bldP spid="4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4922F-EA2D-2F4C-17AA-2C361E24CFC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1CE47F3-AA2D-7E1D-D103-33B3B830B2C1}"/>
              </a:ext>
            </a:extLst>
          </p:cNvPr>
          <p:cNvSpPr txBox="1"/>
          <p:nvPr/>
        </p:nvSpPr>
        <p:spPr>
          <a:xfrm>
            <a:off x="304800" y="148716"/>
            <a:ext cx="7772400" cy="707886"/>
          </a:xfrm>
          <a:prstGeom prst="rect">
            <a:avLst/>
          </a:prstGeom>
          <a:noFill/>
        </p:spPr>
        <p:txBody>
          <a:bodyPr wrap="square" rtlCol="0">
            <a:spAutoFit/>
          </a:bodyPr>
          <a:lstStyle/>
          <a:p>
            <a:pPr algn="ctr"/>
            <a:r>
              <a:rPr lang="en-US" sz="4000" b="1" dirty="0">
                <a:solidFill>
                  <a:srgbClr val="C00000"/>
                </a:solidFill>
                <a:latin typeface="Calibri" panose="020F0502020204030204" pitchFamily="34" charset="0"/>
                <a:ea typeface="Calibri" panose="020F0502020204030204" pitchFamily="34" charset="0"/>
                <a:cs typeface="Calibri" panose="020F0502020204030204" pitchFamily="34" charset="0"/>
              </a:rPr>
              <a:t>Key points</a:t>
            </a:r>
            <a:endParaRPr lang="en-US" sz="4000" b="1" dirty="0">
              <a:solidFill>
                <a:srgbClr val="C00000"/>
              </a:solidFill>
            </a:endParaRPr>
          </a:p>
        </p:txBody>
      </p:sp>
      <p:cxnSp>
        <p:nvCxnSpPr>
          <p:cNvPr id="12" name="Straight Connector 11">
            <a:extLst>
              <a:ext uri="{FF2B5EF4-FFF2-40B4-BE49-F238E27FC236}">
                <a16:creationId xmlns:a16="http://schemas.microsoft.com/office/drawing/2014/main" id="{AED74CA4-876E-D254-3C79-42E21F58D0D1}"/>
              </a:ext>
            </a:extLst>
          </p:cNvPr>
          <p:cNvCxnSpPr>
            <a:cxnSpLocks/>
          </p:cNvCxnSpPr>
          <p:nvPr/>
        </p:nvCxnSpPr>
        <p:spPr bwMode="auto">
          <a:xfrm>
            <a:off x="152400" y="819150"/>
            <a:ext cx="88392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A5418A3F-A647-E585-D28E-D97799D123CD}"/>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sp>
        <p:nvSpPr>
          <p:cNvPr id="4" name="TextBox 3">
            <a:extLst>
              <a:ext uri="{FF2B5EF4-FFF2-40B4-BE49-F238E27FC236}">
                <a16:creationId xmlns:a16="http://schemas.microsoft.com/office/drawing/2014/main" id="{43D87218-A118-8E1B-E20E-3F6D3082CB6D}"/>
              </a:ext>
            </a:extLst>
          </p:cNvPr>
          <p:cNvSpPr txBox="1"/>
          <p:nvPr/>
        </p:nvSpPr>
        <p:spPr>
          <a:xfrm>
            <a:off x="76200" y="963152"/>
            <a:ext cx="8915400" cy="3955442"/>
          </a:xfrm>
          <a:prstGeom prst="rect">
            <a:avLst/>
          </a:prstGeom>
          <a:noFill/>
        </p:spPr>
        <p:txBody>
          <a:bodyPr wrap="square">
            <a:spAutoFit/>
          </a:bodyPr>
          <a:lstStyle/>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RD TRR and MOR is substantially influenced by genetics, making it a key candidate for genetic selection in both the challenge nursery and </a:t>
            </a:r>
            <a:r>
              <a:rPr lang="en-US" sz="1600" dirty="0">
                <a:solidFill>
                  <a:srgbClr val="002060"/>
                </a:solidFill>
                <a:latin typeface="Arial" panose="020B0604020202020204" pitchFamily="34" charset="0"/>
                <a:ea typeface="Calibri" panose="020F0502020204030204" pitchFamily="34" charset="0"/>
                <a:cs typeface="Arial" panose="020B0604020202020204" pitchFamily="34" charset="0"/>
              </a:rPr>
              <a:t>finisher</a:t>
            </a:r>
            <a:r>
              <a:rPr kumimoji="0" lang="en-US" sz="16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a:t>
            </a:r>
          </a:p>
          <a:p>
            <a:pPr marL="342900"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Litter effects are critical in early life stages though they diminish as the pigs mature.</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
              <a:tabLst/>
              <a:defRPr/>
            </a:pPr>
            <a:endParaRPr lang="en-US" sz="16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
              <a:tabLst/>
              <a:defRPr/>
            </a:pPr>
            <a:r>
              <a:rPr lang="en-US" sz="1600" dirty="0">
                <a:solidFill>
                  <a:srgbClr val="002060"/>
                </a:solidFill>
                <a:latin typeface="Arial" panose="020B0604020202020204" pitchFamily="34" charset="0"/>
                <a:ea typeface="Calibri" panose="020F0502020204030204" pitchFamily="34" charset="0"/>
                <a:cs typeface="Arial" panose="020B0604020202020204" pitchFamily="34" charset="0"/>
              </a:rPr>
              <a:t>Selection strategies for improving treatment rate and mortality traits should be balanced to avoid unintended consequences.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
              <a:tabLst/>
              <a:defRPr/>
            </a:pPr>
            <a:endParaRPr lang="en-US" sz="1600"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342900" lvl="0" indent="-342900" algn="just">
              <a:buFont typeface="Wingdings" panose="05000000000000000000" pitchFamily="2" charset="2"/>
              <a:buChar char="§"/>
              <a:defRPr/>
            </a:pPr>
            <a:r>
              <a:rPr lang="en-US" sz="1600" dirty="0">
                <a:solidFill>
                  <a:srgbClr val="002060"/>
                </a:solidFill>
                <a:latin typeface="Arial" panose="020B0604020202020204" pitchFamily="34" charset="0"/>
                <a:ea typeface="Calibri" panose="020F0502020204030204" pitchFamily="34" charset="0"/>
                <a:cs typeface="Arial" panose="020B0604020202020204" pitchFamily="34" charset="0"/>
              </a:rPr>
              <a:t>Genetic parameters provide the roadmap for breeding programs, ensuring that decisions are not just intuitive but scientifically informed. That’s why they matter—and why we care!</a:t>
            </a:r>
          </a:p>
          <a:p>
            <a:pPr marL="342900" indent="-342900" algn="just">
              <a:buFont typeface="Wingdings" panose="05000000000000000000" pitchFamily="2" charset="2"/>
              <a:buChar char="§"/>
              <a:defRPr/>
            </a:pPr>
            <a:endParaRPr kumimoji="0" lang="en-US" sz="16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indent="-342900" algn="just">
              <a:buFont typeface="Wingdings" panose="05000000000000000000" pitchFamily="2" charset="2"/>
              <a:buChar char="§"/>
              <a:defRPr/>
            </a:pPr>
            <a:r>
              <a:rPr kumimoji="0" lang="en-US" sz="16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This study considered disease-specific treatment rates and mortality for a large number of pigs under a severe polymicrobial disease challenge and provides valuable information to breed for disease resilience.</a:t>
            </a:r>
          </a:p>
          <a:p>
            <a:pPr marL="342900"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
              <a:tabLst/>
              <a:defRPr/>
            </a:pP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1216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C05F-0820-AEFB-7674-D78304D17BF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AE62A72-9D36-01E8-F9AE-B3C04A8B8019}"/>
              </a:ext>
            </a:extLst>
          </p:cNvPr>
          <p:cNvSpPr txBox="1"/>
          <p:nvPr/>
        </p:nvSpPr>
        <p:spPr>
          <a:xfrm>
            <a:off x="1943100" y="202109"/>
            <a:ext cx="5105400" cy="769441"/>
          </a:xfrm>
          <a:prstGeom prst="rect">
            <a:avLst/>
          </a:prstGeom>
          <a:noFill/>
        </p:spPr>
        <p:txBody>
          <a:bodyPr wrap="square" rtlCol="0">
            <a:spAutoFit/>
          </a:bodyPr>
          <a:lstStyle/>
          <a:p>
            <a:pPr algn="ctr"/>
            <a:r>
              <a:rPr lang="en-US" sz="4400" b="1" dirty="0">
                <a:solidFill>
                  <a:srgbClr val="C00000"/>
                </a:solidFill>
                <a:latin typeface="Calibri" panose="020F0502020204030204" pitchFamily="34" charset="0"/>
                <a:ea typeface="Calibri" panose="020F0502020204030204" pitchFamily="34" charset="0"/>
                <a:cs typeface="Calibri" panose="020F0502020204030204" pitchFamily="34" charset="0"/>
              </a:rPr>
              <a:t>Next steps</a:t>
            </a:r>
            <a:endParaRPr lang="en-US" sz="4400" b="1" dirty="0">
              <a:solidFill>
                <a:srgbClr val="C00000"/>
              </a:solidFill>
            </a:endParaRPr>
          </a:p>
        </p:txBody>
      </p:sp>
      <p:cxnSp>
        <p:nvCxnSpPr>
          <p:cNvPr id="12" name="Straight Connector 11">
            <a:extLst>
              <a:ext uri="{FF2B5EF4-FFF2-40B4-BE49-F238E27FC236}">
                <a16:creationId xmlns:a16="http://schemas.microsoft.com/office/drawing/2014/main" id="{A6CA2B31-12E3-D6DB-FEE9-18A96FC71975}"/>
              </a:ext>
            </a:extLst>
          </p:cNvPr>
          <p:cNvCxnSpPr>
            <a:cxnSpLocks/>
          </p:cNvCxnSpPr>
          <p:nvPr/>
        </p:nvCxnSpPr>
        <p:spPr bwMode="auto">
          <a:xfrm>
            <a:off x="152400" y="971550"/>
            <a:ext cx="88392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415E3DBA-D7D7-34FF-E286-82B2B9B2B8FB}"/>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sp>
        <p:nvSpPr>
          <p:cNvPr id="4" name="TextBox 3">
            <a:extLst>
              <a:ext uri="{FF2B5EF4-FFF2-40B4-BE49-F238E27FC236}">
                <a16:creationId xmlns:a16="http://schemas.microsoft.com/office/drawing/2014/main" id="{9574D6A0-4B20-DF31-3E4A-F92ED14F6238}"/>
              </a:ext>
            </a:extLst>
          </p:cNvPr>
          <p:cNvSpPr txBox="1"/>
          <p:nvPr/>
        </p:nvSpPr>
        <p:spPr>
          <a:xfrm>
            <a:off x="-304800" y="1352550"/>
            <a:ext cx="8534400" cy="2597827"/>
          </a:xfrm>
          <a:prstGeom prst="rect">
            <a:avLst/>
          </a:prstGeom>
          <a:noFill/>
        </p:spPr>
        <p:txBody>
          <a:bodyPr wrap="square" rtlCol="0">
            <a:spAutoFit/>
          </a:bodyPr>
          <a:lstStyle/>
          <a:p>
            <a:pPr marL="1092200" lvl="2" indent="-177800" algn="just">
              <a:lnSpc>
                <a:spcPct val="150000"/>
              </a:lnSpc>
              <a:buFont typeface="Wingdings" panose="05000000000000000000" pitchFamily="2" charset="2"/>
              <a:buChar char="§"/>
              <a:defRPr/>
            </a:pPr>
            <a:r>
              <a:rPr lang="en-US" sz="2800" dirty="0">
                <a:solidFill>
                  <a:srgbClr val="002060"/>
                </a:solidFill>
                <a:latin typeface="Arial" panose="020B0604020202020204" pitchFamily="34" charset="0"/>
                <a:ea typeface="Calibri" panose="020F0502020204030204" pitchFamily="34" charset="0"/>
                <a:cs typeface="Arial" panose="020B0604020202020204" pitchFamily="34" charset="0"/>
              </a:rPr>
              <a:t>Genome Wide Association Studies (GWAS) </a:t>
            </a:r>
          </a:p>
          <a:p>
            <a:pPr marL="1092200" lvl="2" indent="-177800" algn="just">
              <a:lnSpc>
                <a:spcPct val="150000"/>
              </a:lnSpc>
              <a:buFont typeface="Wingdings" panose="05000000000000000000" pitchFamily="2" charset="2"/>
              <a:buChar char="§"/>
              <a:defRPr/>
            </a:pPr>
            <a:r>
              <a:rPr lang="en-US" sz="2800" dirty="0">
                <a:solidFill>
                  <a:srgbClr val="002060"/>
                </a:solidFill>
                <a:latin typeface="Arial" panose="020B0604020202020204" pitchFamily="34" charset="0"/>
                <a:ea typeface="Calibri" panose="020F0502020204030204" pitchFamily="34" charset="0"/>
                <a:cs typeface="Arial" panose="020B0604020202020204" pitchFamily="34" charset="0"/>
              </a:rPr>
              <a:t>Gene Set Enrichment Analysis (GSEA)</a:t>
            </a:r>
          </a:p>
          <a:p>
            <a:pPr marL="1092200" lvl="2" indent="-177800" algn="just">
              <a:lnSpc>
                <a:spcPct val="150000"/>
              </a:lnSpc>
              <a:buFont typeface="Wingdings" panose="05000000000000000000" pitchFamily="2" charset="2"/>
              <a:buChar char="§"/>
              <a:defRPr/>
            </a:pPr>
            <a:r>
              <a:rPr lang="en-US" sz="2800" dirty="0">
                <a:solidFill>
                  <a:srgbClr val="002060"/>
                </a:solidFill>
                <a:latin typeface="Arial" panose="020B0604020202020204" pitchFamily="34" charset="0"/>
                <a:ea typeface="Calibri" panose="020F0502020204030204" pitchFamily="34" charset="0"/>
                <a:cs typeface="Arial" panose="020B0604020202020204" pitchFamily="34" charset="0"/>
              </a:rPr>
              <a:t>Identifying candidate genes</a:t>
            </a:r>
          </a:p>
          <a:p>
            <a:pPr marL="1092200" lvl="2" indent="-177800" algn="just">
              <a:lnSpc>
                <a:spcPct val="150000"/>
              </a:lnSpc>
              <a:buFont typeface="Wingdings" panose="05000000000000000000" pitchFamily="2" charset="2"/>
              <a:buChar char="§"/>
              <a:defRPr/>
            </a:pPr>
            <a:r>
              <a:rPr lang="en-US" sz="2800" dirty="0">
                <a:solidFill>
                  <a:srgbClr val="002060"/>
                </a:solidFill>
                <a:latin typeface="Arial" panose="020B0604020202020204" pitchFamily="34" charset="0"/>
                <a:ea typeface="Calibri" panose="020F0502020204030204" pitchFamily="34" charset="0"/>
                <a:cs typeface="Arial" panose="020B0604020202020204" pitchFamily="34" charset="0"/>
              </a:rPr>
              <a:t>Manuscript preparation</a:t>
            </a:r>
            <a:endParaRPr lang="en-US" sz="28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39131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81200" y="-19050"/>
            <a:ext cx="5600700" cy="584775"/>
          </a:xfrm>
          <a:prstGeom prst="rect">
            <a:avLst/>
          </a:prstGeom>
          <a:noFill/>
        </p:spPr>
        <p:txBody>
          <a:bodyPr wrap="square" rtlCol="0">
            <a:spAutoFit/>
          </a:bodyPr>
          <a:lstStyle/>
          <a:p>
            <a:pPr algn="ctr"/>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Acknowledgements</a:t>
            </a:r>
            <a:endParaRPr lang="en-US" sz="3200" b="1" dirty="0">
              <a:solidFill>
                <a:srgbClr val="C00000"/>
              </a:solidFill>
            </a:endParaRPr>
          </a:p>
        </p:txBody>
      </p:sp>
      <p:cxnSp>
        <p:nvCxnSpPr>
          <p:cNvPr id="12" name="Straight Connector 11"/>
          <p:cNvCxnSpPr>
            <a:cxnSpLocks/>
          </p:cNvCxnSpPr>
          <p:nvPr/>
        </p:nvCxnSpPr>
        <p:spPr bwMode="auto">
          <a:xfrm>
            <a:off x="304800" y="514350"/>
            <a:ext cx="85344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3F381822-8224-3C2A-B6EC-8E4673BE184C}"/>
              </a:ext>
            </a:extLst>
          </p:cNvPr>
          <p:cNvSpPr/>
          <p:nvPr/>
        </p:nvSpPr>
        <p:spPr bwMode="auto">
          <a:xfrm>
            <a:off x="6019800" y="4705350"/>
            <a:ext cx="2438400" cy="304800"/>
          </a:xfrm>
          <a:prstGeom prst="rect">
            <a:avLst/>
          </a:prstGeom>
          <a:solidFill>
            <a:srgbClr val="C81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ITC Berkeley Oldstyle Medium" charset="0"/>
                <a:ea typeface="ITC Berkeley Oldstyle Medium" charset="0"/>
                <a:cs typeface="ITC Berkeley Oldstyle Medium" charset="0"/>
              </a:rPr>
              <a:t>Department of Animal Science</a:t>
            </a:r>
            <a:endParaRPr kumimoji="0" lang="en-US" sz="1400" b="0" i="0" u="none" strike="noStrike" cap="none" normalizeH="0" baseline="0" dirty="0">
              <a:ln>
                <a:noFill/>
              </a:ln>
              <a:solidFill>
                <a:schemeClr val="bg1"/>
              </a:solidFill>
              <a:effectLst/>
              <a:latin typeface="Times" charset="0"/>
            </a:endParaRPr>
          </a:p>
        </p:txBody>
      </p:sp>
      <p:sp>
        <p:nvSpPr>
          <p:cNvPr id="3" name="TextBox 2">
            <a:extLst>
              <a:ext uri="{FF2B5EF4-FFF2-40B4-BE49-F238E27FC236}">
                <a16:creationId xmlns:a16="http://schemas.microsoft.com/office/drawing/2014/main" id="{1CCD923F-823F-9EAB-29EB-FCBB87982A87}"/>
              </a:ext>
            </a:extLst>
          </p:cNvPr>
          <p:cNvSpPr txBox="1"/>
          <p:nvPr/>
        </p:nvSpPr>
        <p:spPr>
          <a:xfrm>
            <a:off x="457200" y="514350"/>
            <a:ext cx="8153400" cy="4062651"/>
          </a:xfrm>
          <a:prstGeom prst="rect">
            <a:avLst/>
          </a:prstGeom>
          <a:noFill/>
        </p:spPr>
        <p:txBody>
          <a:bodyPr wrap="square" rtlCol="0">
            <a:spAutoFit/>
          </a:bodyPr>
          <a:lstStyle/>
          <a:p>
            <a:pPr marL="342900" indent="-342900" algn="just">
              <a:buFont typeface="Wingdings" panose="05000000000000000000" pitchFamily="2" charset="2"/>
              <a:buChar char="§"/>
            </a:pPr>
            <a:r>
              <a:rPr lang="en-US" sz="1200" b="1" dirty="0">
                <a:latin typeface="Arial" panose="020B0604020202020204" pitchFamily="34" charset="0"/>
                <a:ea typeface="Calibri" panose="020F0502020204030204" pitchFamily="34" charset="0"/>
                <a:cs typeface="Arial" panose="020B0604020202020204" pitchFamily="34" charset="0"/>
              </a:rPr>
              <a:t>Major Professor &amp; PI</a:t>
            </a:r>
          </a:p>
          <a:p>
            <a:pPr marL="800100" lvl="1" indent="-34290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Jack Dekkers</a:t>
            </a:r>
          </a:p>
          <a:p>
            <a:pPr marL="171450" indent="-171450" algn="just">
              <a:buFont typeface="Wingdings" panose="05000000000000000000" pitchFamily="2" charset="2"/>
              <a:buChar char="§"/>
            </a:pPr>
            <a:r>
              <a:rPr lang="en-US" sz="1200" b="1" dirty="0">
                <a:latin typeface="Arial" panose="020B0604020202020204" pitchFamily="34" charset="0"/>
                <a:ea typeface="Calibri" panose="020F0502020204030204" pitchFamily="34" charset="0"/>
                <a:cs typeface="Arial" panose="020B0604020202020204" pitchFamily="34" charset="0"/>
              </a:rPr>
              <a:t>POSC:  </a:t>
            </a:r>
          </a:p>
          <a:p>
            <a:pPr marL="628650" lvl="1" indent="-17145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Jack Dekkers</a:t>
            </a:r>
          </a:p>
          <a:p>
            <a:pPr marL="628650" lvl="1" indent="-17145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Juan Pedro </a:t>
            </a:r>
            <a:r>
              <a:rPr lang="en-US" sz="1200" dirty="0" err="1">
                <a:latin typeface="Arial" panose="020B0604020202020204" pitchFamily="34" charset="0"/>
                <a:ea typeface="Calibri" panose="020F0502020204030204" pitchFamily="34" charset="0"/>
                <a:cs typeface="Arial" panose="020B0604020202020204" pitchFamily="34" charset="0"/>
              </a:rPr>
              <a:t>Steibel</a:t>
            </a:r>
            <a:endParaRPr lang="en-US" sz="1200" dirty="0">
              <a:latin typeface="Arial" panose="020B0604020202020204" pitchFamily="34" charset="0"/>
              <a:ea typeface="Calibri" panose="020F0502020204030204" pitchFamily="34" charset="0"/>
              <a:cs typeface="Arial" panose="020B0604020202020204" pitchFamily="34" charset="0"/>
            </a:endParaRPr>
          </a:p>
          <a:p>
            <a:pPr marL="628650" lvl="1" indent="-17145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Austin Putz</a:t>
            </a:r>
          </a:p>
          <a:p>
            <a:pPr marL="628650" lvl="1" indent="-17145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Daniel </a:t>
            </a:r>
            <a:r>
              <a:rPr lang="en-US" sz="1200" dirty="0" err="1">
                <a:latin typeface="Arial" panose="020B0604020202020204" pitchFamily="34" charset="0"/>
                <a:ea typeface="Calibri" panose="020F0502020204030204" pitchFamily="34" charset="0"/>
                <a:cs typeface="Arial" panose="020B0604020202020204" pitchFamily="34" charset="0"/>
              </a:rPr>
              <a:t>Linhares</a:t>
            </a:r>
            <a:endParaRPr lang="en-US" sz="1200" dirty="0">
              <a:latin typeface="Arial" panose="020B0604020202020204" pitchFamily="34" charset="0"/>
              <a:ea typeface="Calibri" panose="020F0502020204030204" pitchFamily="34" charset="0"/>
              <a:cs typeface="Arial" panose="020B0604020202020204" pitchFamily="34" charset="0"/>
            </a:endParaRPr>
          </a:p>
          <a:p>
            <a:pPr marL="628650" lvl="1" indent="-171450" algn="just">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Dr. Chong Wang</a:t>
            </a:r>
            <a:endParaRPr lang="en-US" sz="1200" b="1" dirty="0">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en-US" sz="1200" b="1" dirty="0">
                <a:latin typeface="Arial" panose="020B0604020202020204" pitchFamily="34" charset="0"/>
                <a:ea typeface="Calibri" panose="020F0502020204030204" pitchFamily="34" charset="0"/>
                <a:cs typeface="Arial" panose="020B0604020202020204" pitchFamily="34" charset="0"/>
              </a:rPr>
              <a:t>Co-authors: </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John Harding</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Michael Dyck</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Frederic Fortin</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Graham </a:t>
            </a:r>
            <a:r>
              <a:rPr lang="en-US" sz="1200" dirty="0" err="1">
                <a:latin typeface="Arial" panose="020B0604020202020204" pitchFamily="34" charset="0"/>
                <a:ea typeface="Calibri" panose="020F0502020204030204" pitchFamily="34" charset="0"/>
                <a:cs typeface="Arial" panose="020B0604020202020204" pitchFamily="34" charset="0"/>
              </a:rPr>
              <a:t>Plastow</a:t>
            </a:r>
            <a:r>
              <a:rPr lang="en-US" sz="1200" dirty="0">
                <a:latin typeface="Arial" panose="020B0604020202020204" pitchFamily="34" charset="0"/>
                <a:ea typeface="Calibri" panose="020F0502020204030204" pitchFamily="34" charset="0"/>
                <a:cs typeface="Arial" panose="020B0604020202020204" pitchFamily="34" charset="0"/>
              </a:rPr>
              <a:t> </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PigGen Canada</a:t>
            </a:r>
          </a:p>
          <a:p>
            <a:pPr marL="742950" lvl="1" indent="-285750" algn="just">
              <a:lnSpc>
                <a:spcPct val="150000"/>
              </a:lnSpc>
              <a:buFont typeface="Arial" panose="020B0604020202020204" pitchFamily="34" charset="0"/>
              <a:buChar char="•"/>
            </a:pPr>
            <a:r>
              <a:rPr lang="en-US" sz="1200" dirty="0">
                <a:latin typeface="Arial" panose="020B0604020202020204" pitchFamily="34" charset="0"/>
                <a:ea typeface="Calibri" panose="020F0502020204030204" pitchFamily="34" charset="0"/>
                <a:cs typeface="Arial" panose="020B0604020202020204" pitchFamily="34" charset="0"/>
              </a:rPr>
              <a:t>Jack Dekkers</a:t>
            </a:r>
          </a:p>
          <a:p>
            <a:pPr marL="285750" indent="-285750" algn="just">
              <a:buFont typeface="Wingdings" panose="05000000000000000000" pitchFamily="2" charset="2"/>
              <a:buChar char="§"/>
            </a:pPr>
            <a:r>
              <a:rPr lang="en-US" sz="1200" dirty="0">
                <a:latin typeface="Arial" panose="020B0604020202020204" pitchFamily="34" charset="0"/>
                <a:ea typeface="Calibri" panose="020F0502020204030204" pitchFamily="34" charset="0"/>
                <a:cs typeface="Arial" panose="020B0604020202020204" pitchFamily="34" charset="0"/>
              </a:rPr>
              <a:t>Family, friends and colleagues, ABG-Animal Science Department</a:t>
            </a:r>
          </a:p>
          <a:p>
            <a:pPr marL="285750" indent="-285750" algn="just">
              <a:buFont typeface="Wingdings" panose="05000000000000000000" pitchFamily="2" charset="2"/>
              <a:buChar char="§"/>
            </a:pPr>
            <a:r>
              <a:rPr lang="en-US" sz="1200" dirty="0">
                <a:latin typeface="Arial" panose="020B0604020202020204" pitchFamily="34" charset="0"/>
                <a:ea typeface="Calibri" panose="020F0502020204030204" pitchFamily="34" charset="0"/>
                <a:cs typeface="Arial" panose="020B0604020202020204" pitchFamily="34" charset="0"/>
              </a:rPr>
              <a:t>Funding from Genome Canada, Genome Alberta, Genome Prairie, PigGen Canada, USDA NIFA (2017-67007-26144), and the National Pork Board Survivability Project</a:t>
            </a:r>
          </a:p>
        </p:txBody>
      </p:sp>
      <p:sp>
        <p:nvSpPr>
          <p:cNvPr id="4" name="TextBox 3">
            <a:extLst>
              <a:ext uri="{FF2B5EF4-FFF2-40B4-BE49-F238E27FC236}">
                <a16:creationId xmlns:a16="http://schemas.microsoft.com/office/drawing/2014/main" id="{11012A51-CCB7-DCEA-BA9B-C1175062ECC9}"/>
              </a:ext>
            </a:extLst>
          </p:cNvPr>
          <p:cNvSpPr txBox="1"/>
          <p:nvPr/>
        </p:nvSpPr>
        <p:spPr>
          <a:xfrm>
            <a:off x="5152053" y="2222153"/>
            <a:ext cx="184731" cy="461665"/>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18837401-4D36-6759-C4CA-B418B360B56C}"/>
              </a:ext>
            </a:extLst>
          </p:cNvPr>
          <p:cNvPicPr>
            <a:picLocks noChangeAspect="1"/>
          </p:cNvPicPr>
          <p:nvPr/>
        </p:nvPicPr>
        <p:blipFill>
          <a:blip r:embed="rId3"/>
          <a:stretch>
            <a:fillRect/>
          </a:stretch>
        </p:blipFill>
        <p:spPr>
          <a:xfrm>
            <a:off x="3276600" y="1657350"/>
            <a:ext cx="5105400" cy="1090926"/>
          </a:xfrm>
          <a:prstGeom prst="rect">
            <a:avLst/>
          </a:prstGeom>
        </p:spPr>
      </p:pic>
      <p:pic>
        <p:nvPicPr>
          <p:cNvPr id="7" name="Picture 6">
            <a:extLst>
              <a:ext uri="{FF2B5EF4-FFF2-40B4-BE49-F238E27FC236}">
                <a16:creationId xmlns:a16="http://schemas.microsoft.com/office/drawing/2014/main" id="{F5A4E34B-CDEE-5201-C244-11AD69F6ECB9}"/>
              </a:ext>
            </a:extLst>
          </p:cNvPr>
          <p:cNvPicPr>
            <a:picLocks noChangeAspect="1"/>
          </p:cNvPicPr>
          <p:nvPr/>
        </p:nvPicPr>
        <p:blipFill>
          <a:blip r:embed="rId4"/>
          <a:stretch>
            <a:fillRect/>
          </a:stretch>
        </p:blipFill>
        <p:spPr>
          <a:xfrm>
            <a:off x="3352800" y="2800350"/>
            <a:ext cx="2438400" cy="1058476"/>
          </a:xfrm>
          <a:prstGeom prst="rect">
            <a:avLst/>
          </a:prstGeom>
        </p:spPr>
      </p:pic>
      <p:pic>
        <p:nvPicPr>
          <p:cNvPr id="8" name="Picture 7">
            <a:extLst>
              <a:ext uri="{FF2B5EF4-FFF2-40B4-BE49-F238E27FC236}">
                <a16:creationId xmlns:a16="http://schemas.microsoft.com/office/drawing/2014/main" id="{20957DDA-90F6-8F9F-A07E-F8D5E2E8F187}"/>
              </a:ext>
            </a:extLst>
          </p:cNvPr>
          <p:cNvPicPr>
            <a:picLocks noChangeAspect="1"/>
          </p:cNvPicPr>
          <p:nvPr/>
        </p:nvPicPr>
        <p:blipFill>
          <a:blip r:embed="rId5"/>
          <a:stretch>
            <a:fillRect/>
          </a:stretch>
        </p:blipFill>
        <p:spPr>
          <a:xfrm>
            <a:off x="3352800" y="608582"/>
            <a:ext cx="4953000" cy="969449"/>
          </a:xfrm>
          <a:prstGeom prst="rect">
            <a:avLst/>
          </a:prstGeom>
        </p:spPr>
      </p:pic>
      <p:pic>
        <p:nvPicPr>
          <p:cNvPr id="1028" name="Picture 4" descr="Pork Checkoff logo">
            <a:extLst>
              <a:ext uri="{FF2B5EF4-FFF2-40B4-BE49-F238E27FC236}">
                <a16:creationId xmlns:a16="http://schemas.microsoft.com/office/drawing/2014/main" id="{1D5A7396-6076-1378-D13C-CC5FDE688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808867"/>
            <a:ext cx="2362200" cy="1049959"/>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8D7F76-B7B0-79C7-AABE-FA3F8AE29D2D}"/>
              </a:ext>
            </a:extLst>
          </p:cNvPr>
          <p:cNvPicPr>
            <a:picLocks noChangeAspect="1"/>
          </p:cNvPicPr>
          <p:nvPr/>
        </p:nvPicPr>
        <p:blipFill>
          <a:blip r:embed="rId7"/>
          <a:stretch>
            <a:fillRect/>
          </a:stretch>
        </p:blipFill>
        <p:spPr>
          <a:xfrm>
            <a:off x="5943601" y="1123950"/>
            <a:ext cx="1066800" cy="436022"/>
          </a:xfrm>
          <a:prstGeom prst="rect">
            <a:avLst/>
          </a:prstGeom>
        </p:spPr>
      </p:pic>
    </p:spTree>
    <p:extLst>
      <p:ext uri="{BB962C8B-B14F-4D97-AF65-F5344CB8AC3E}">
        <p14:creationId xmlns:p14="http://schemas.microsoft.com/office/powerpoint/2010/main" val="1286832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descreen-WithNumbers_2A" id="{CC13C5E8-C143-B944-BA97-1527C21DCBC9}" vid="{EEBF89D1-1DB3-9E46-A86B-BE71188432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PresentationWidescreen-WithNumbers_2A</Template>
  <TotalTime>49115</TotalTime>
  <Words>892</Words>
  <Application>Microsoft Office PowerPoint</Application>
  <PresentationFormat>On-screen Show (16:9)</PresentationFormat>
  <Paragraphs>117</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Aptos</vt:lpstr>
      <vt:lpstr>Arial</vt:lpstr>
      <vt:lpstr>Calibri</vt:lpstr>
      <vt:lpstr>Google Sans</vt:lpstr>
      <vt:lpstr>ITC Berkeley Oldstyle Medium</vt:lpstr>
      <vt:lpstr>Times</vt:lpstr>
      <vt:lpstr>Univers 67 CondensedBold</vt:lpstr>
      <vt:lpstr>Univers 75 Black</vt:lpstr>
      <vt:lpstr>Wingdings</vt:lpstr>
      <vt:lpstr>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Kabuye, Usamah [GENGM]</dc:creator>
  <cp:lastModifiedBy>Kabuye, Usamah [GENGM]</cp:lastModifiedBy>
  <cp:revision>24</cp:revision>
  <cp:lastPrinted>2024-10-10T17:03:32Z</cp:lastPrinted>
  <dcterms:created xsi:type="dcterms:W3CDTF">2024-06-29T06:03:35Z</dcterms:created>
  <dcterms:modified xsi:type="dcterms:W3CDTF">2025-04-29T17:52:16Z</dcterms:modified>
</cp:coreProperties>
</file>